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2" r:id="rId6"/>
  </p:sldMasterIdLst>
  <p:notesMasterIdLst>
    <p:notesMasterId r:id="rId93"/>
  </p:notesMasterIdLst>
  <p:handoutMasterIdLst>
    <p:handoutMasterId r:id="rId94"/>
  </p:handoutMasterIdLst>
  <p:sldIdLst>
    <p:sldId id="740" r:id="rId7"/>
    <p:sldId id="260" r:id="rId8"/>
    <p:sldId id="741" r:id="rId9"/>
    <p:sldId id="742" r:id="rId10"/>
    <p:sldId id="743" r:id="rId11"/>
    <p:sldId id="267" r:id="rId12"/>
    <p:sldId id="745" r:id="rId13"/>
    <p:sldId id="746" r:id="rId14"/>
    <p:sldId id="705" r:id="rId15"/>
    <p:sldId id="488" r:id="rId16"/>
    <p:sldId id="561" r:id="rId17"/>
    <p:sldId id="511" r:id="rId18"/>
    <p:sldId id="504" r:id="rId19"/>
    <p:sldId id="491" r:id="rId20"/>
    <p:sldId id="492" r:id="rId21"/>
    <p:sldId id="493" r:id="rId22"/>
    <p:sldId id="497" r:id="rId23"/>
    <p:sldId id="498" r:id="rId24"/>
    <p:sldId id="739" r:id="rId25"/>
    <p:sldId id="499" r:id="rId26"/>
    <p:sldId id="706" r:id="rId27"/>
    <p:sldId id="560" r:id="rId28"/>
    <p:sldId id="505" r:id="rId29"/>
    <p:sldId id="506" r:id="rId30"/>
    <p:sldId id="517" r:id="rId31"/>
    <p:sldId id="519" r:id="rId32"/>
    <p:sldId id="521" r:id="rId33"/>
    <p:sldId id="523" r:id="rId34"/>
    <p:sldId id="525" r:id="rId35"/>
    <p:sldId id="526" r:id="rId36"/>
    <p:sldId id="562" r:id="rId37"/>
    <p:sldId id="527" r:id="rId38"/>
    <p:sldId id="563" r:id="rId39"/>
    <p:sldId id="528" r:id="rId40"/>
    <p:sldId id="529" r:id="rId41"/>
    <p:sldId id="530" r:id="rId42"/>
    <p:sldId id="531" r:id="rId43"/>
    <p:sldId id="532" r:id="rId44"/>
    <p:sldId id="533" r:id="rId45"/>
    <p:sldId id="534" r:id="rId46"/>
    <p:sldId id="535" r:id="rId47"/>
    <p:sldId id="537" r:id="rId48"/>
    <p:sldId id="538" r:id="rId49"/>
    <p:sldId id="539" r:id="rId50"/>
    <p:sldId id="540" r:id="rId51"/>
    <p:sldId id="541" r:id="rId52"/>
    <p:sldId id="542" r:id="rId53"/>
    <p:sldId id="543" r:id="rId54"/>
    <p:sldId id="544" r:id="rId55"/>
    <p:sldId id="545" r:id="rId56"/>
    <p:sldId id="546" r:id="rId57"/>
    <p:sldId id="547" r:id="rId58"/>
    <p:sldId id="548" r:id="rId59"/>
    <p:sldId id="549" r:id="rId60"/>
    <p:sldId id="569" r:id="rId61"/>
    <p:sldId id="551" r:id="rId62"/>
    <p:sldId id="552" r:id="rId63"/>
    <p:sldId id="553" r:id="rId64"/>
    <p:sldId id="738" r:id="rId65"/>
    <p:sldId id="747" r:id="rId66"/>
    <p:sldId id="508" r:id="rId67"/>
    <p:sldId id="509" r:id="rId68"/>
    <p:sldId id="510" r:id="rId69"/>
    <p:sldId id="710" r:id="rId70"/>
    <p:sldId id="514" r:id="rId71"/>
    <p:sldId id="711" r:id="rId72"/>
    <p:sldId id="715" r:id="rId73"/>
    <p:sldId id="597" r:id="rId74"/>
    <p:sldId id="717" r:id="rId75"/>
    <p:sldId id="722" r:id="rId76"/>
    <p:sldId id="732" r:id="rId77"/>
    <p:sldId id="733" r:id="rId78"/>
    <p:sldId id="734" r:id="rId79"/>
    <p:sldId id="735" r:id="rId80"/>
    <p:sldId id="554" r:id="rId81"/>
    <p:sldId id="555" r:id="rId82"/>
    <p:sldId id="601" r:id="rId83"/>
    <p:sldId id="587" r:id="rId84"/>
    <p:sldId id="590" r:id="rId85"/>
    <p:sldId id="578" r:id="rId86"/>
    <p:sldId id="266" r:id="rId87"/>
    <p:sldId id="269" r:id="rId88"/>
    <p:sldId id="270" r:id="rId89"/>
    <p:sldId id="704" r:id="rId90"/>
    <p:sldId id="703" r:id="rId91"/>
    <p:sldId id="583" r:id="rId9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40" autoAdjust="0"/>
  </p:normalViewPr>
  <p:slideViewPr>
    <p:cSldViewPr snapToGrid="0">
      <p:cViewPr varScale="1">
        <p:scale>
          <a:sx n="103" d="100"/>
          <a:sy n="103" d="100"/>
        </p:scale>
        <p:origin x="87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presProps" Target="pres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handoutMaster" Target="handoutMasters/handoutMaster1.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PHRIES, ROBERT L JR Maj USAF AFDW AFDW/SE" userId="0430d0a5-04e3-492c-9e6b-5ec9e5dcb26d" providerId="ADAL" clId="{01FE0AFB-97A9-4302-898D-E8C65D5BADEC}"/>
    <pc:docChg chg="delSld">
      <pc:chgData name="HUMPHRIES, ROBERT L JR Maj USAF AFDW AFDW/SE" userId="0430d0a5-04e3-492c-9e6b-5ec9e5dcb26d" providerId="ADAL" clId="{01FE0AFB-97A9-4302-898D-E8C65D5BADEC}" dt="2025-08-27T20:46:49.777" v="0" actId="47"/>
      <pc:docMkLst>
        <pc:docMk/>
      </pc:docMkLst>
      <pc:sldChg chg="del">
        <pc:chgData name="HUMPHRIES, ROBERT L JR Maj USAF AFDW AFDW/SE" userId="0430d0a5-04e3-492c-9e6b-5ec9e5dcb26d" providerId="ADAL" clId="{01FE0AFB-97A9-4302-898D-E8C65D5BADEC}" dt="2025-08-27T20:46:49.777" v="0" actId="47"/>
        <pc:sldMkLst>
          <pc:docMk/>
          <pc:sldMk cId="278503082" sldId="261"/>
        </pc:sldMkLst>
      </pc:sldChg>
    </pc:docChg>
  </pc:docChgLst>
  <pc:docChgLst>
    <pc:chgData name="LAMOTHE, KRISTINA L Col USAF AFDW AFDW/SE" userId="5f644ef9-5d7f-465a-a899-bd46bba72d40" providerId="ADAL" clId="{43E60325-8E66-4F9D-93A9-FD0FE774AAB3}"/>
    <pc:docChg chg="undo custSel addSld delSld modSld sldOrd">
      <pc:chgData name="LAMOTHE, KRISTINA L Col USAF AFDW AFDW/SE" userId="5f644ef9-5d7f-465a-a899-bd46bba72d40" providerId="ADAL" clId="{43E60325-8E66-4F9D-93A9-FD0FE774AAB3}" dt="2025-08-22T14:19:38.956" v="897" actId="729"/>
      <pc:docMkLst>
        <pc:docMk/>
      </pc:docMkLst>
      <pc:sldChg chg="del">
        <pc:chgData name="LAMOTHE, KRISTINA L Col USAF AFDW AFDW/SE" userId="5f644ef9-5d7f-465a-a899-bd46bba72d40" providerId="ADAL" clId="{43E60325-8E66-4F9D-93A9-FD0FE774AAB3}" dt="2025-08-22T08:46:36.660" v="1" actId="47"/>
        <pc:sldMkLst>
          <pc:docMk/>
          <pc:sldMk cId="3785790842" sldId="256"/>
        </pc:sldMkLst>
      </pc:sldChg>
      <pc:sldChg chg="del ord">
        <pc:chgData name="LAMOTHE, KRISTINA L Col USAF AFDW AFDW/SE" userId="5f644ef9-5d7f-465a-a899-bd46bba72d40" providerId="ADAL" clId="{43E60325-8E66-4F9D-93A9-FD0FE774AAB3}" dt="2025-08-22T09:02:06.617" v="18" actId="47"/>
        <pc:sldMkLst>
          <pc:docMk/>
          <pc:sldMk cId="1214098967" sldId="258"/>
        </pc:sldMkLst>
      </pc:sldChg>
      <pc:sldChg chg="del">
        <pc:chgData name="LAMOTHE, KRISTINA L Col USAF AFDW AFDW/SE" userId="5f644ef9-5d7f-465a-a899-bd46bba72d40" providerId="ADAL" clId="{43E60325-8E66-4F9D-93A9-FD0FE774AAB3}" dt="2025-08-22T08:47:18.848" v="5" actId="47"/>
        <pc:sldMkLst>
          <pc:docMk/>
          <pc:sldMk cId="3463478106" sldId="259"/>
        </pc:sldMkLst>
      </pc:sldChg>
      <pc:sldChg chg="modSp add mod">
        <pc:chgData name="LAMOTHE, KRISTINA L Col USAF AFDW AFDW/SE" userId="5f644ef9-5d7f-465a-a899-bd46bba72d40" providerId="ADAL" clId="{43E60325-8E66-4F9D-93A9-FD0FE774AAB3}" dt="2025-08-22T09:38:30.553" v="863" actId="6549"/>
        <pc:sldMkLst>
          <pc:docMk/>
          <pc:sldMk cId="3485900494" sldId="260"/>
        </pc:sldMkLst>
        <pc:spChg chg="mod">
          <ac:chgData name="LAMOTHE, KRISTINA L Col USAF AFDW AFDW/SE" userId="5f644ef9-5d7f-465a-a899-bd46bba72d40" providerId="ADAL" clId="{43E60325-8E66-4F9D-93A9-FD0FE774AAB3}" dt="2025-08-22T09:38:30.553" v="863" actId="6549"/>
          <ac:spMkLst>
            <pc:docMk/>
            <pc:sldMk cId="3485900494" sldId="260"/>
            <ac:spMk id="3" creationId="{B0C83A6B-18DF-0ACD-A19A-9D7ED8E37668}"/>
          </ac:spMkLst>
        </pc:spChg>
      </pc:sldChg>
      <pc:sldChg chg="add mod modShow">
        <pc:chgData name="LAMOTHE, KRISTINA L Col USAF AFDW AFDW/SE" userId="5f644ef9-5d7f-465a-a899-bd46bba72d40" providerId="ADAL" clId="{43E60325-8E66-4F9D-93A9-FD0FE774AAB3}" dt="2025-08-22T14:19:38.956" v="897" actId="729"/>
        <pc:sldMkLst>
          <pc:docMk/>
          <pc:sldMk cId="278503082" sldId="261"/>
        </pc:sldMkLst>
      </pc:sldChg>
      <pc:sldChg chg="del">
        <pc:chgData name="LAMOTHE, KRISTINA L Col USAF AFDW AFDW/SE" userId="5f644ef9-5d7f-465a-a899-bd46bba72d40" providerId="ADAL" clId="{43E60325-8E66-4F9D-93A9-FD0FE774AAB3}" dt="2025-08-22T08:47:33.065" v="7" actId="47"/>
        <pc:sldMkLst>
          <pc:docMk/>
          <pc:sldMk cId="218434305" sldId="262"/>
        </pc:sldMkLst>
      </pc:sldChg>
      <pc:sldChg chg="del">
        <pc:chgData name="LAMOTHE, KRISTINA L Col USAF AFDW AFDW/SE" userId="5f644ef9-5d7f-465a-a899-bd46bba72d40" providerId="ADAL" clId="{43E60325-8E66-4F9D-93A9-FD0FE774AAB3}" dt="2025-08-22T08:47:17.131" v="4" actId="47"/>
        <pc:sldMkLst>
          <pc:docMk/>
          <pc:sldMk cId="3934259092" sldId="264"/>
        </pc:sldMkLst>
      </pc:sldChg>
      <pc:sldChg chg="del">
        <pc:chgData name="LAMOTHE, KRISTINA L Col USAF AFDW AFDW/SE" userId="5f644ef9-5d7f-465a-a899-bd46bba72d40" providerId="ADAL" clId="{43E60325-8E66-4F9D-93A9-FD0FE774AAB3}" dt="2025-08-22T08:47:19.615" v="6" actId="47"/>
        <pc:sldMkLst>
          <pc:docMk/>
          <pc:sldMk cId="3968914038" sldId="265"/>
        </pc:sldMkLst>
      </pc:sldChg>
      <pc:sldChg chg="add">
        <pc:chgData name="LAMOTHE, KRISTINA L Col USAF AFDW AFDW/SE" userId="5f644ef9-5d7f-465a-a899-bd46bba72d40" providerId="ADAL" clId="{43E60325-8E66-4F9D-93A9-FD0FE774AAB3}" dt="2025-08-22T08:48:44.398" v="12"/>
        <pc:sldMkLst>
          <pc:docMk/>
          <pc:sldMk cId="1389391028" sldId="266"/>
        </pc:sldMkLst>
      </pc:sldChg>
      <pc:sldChg chg="add del">
        <pc:chgData name="LAMOTHE, KRISTINA L Col USAF AFDW AFDW/SE" userId="5f644ef9-5d7f-465a-a899-bd46bba72d40" providerId="ADAL" clId="{43E60325-8E66-4F9D-93A9-FD0FE774AAB3}" dt="2025-08-22T08:48:38.941" v="11" actId="2696"/>
        <pc:sldMkLst>
          <pc:docMk/>
          <pc:sldMk cId="2137411766" sldId="266"/>
        </pc:sldMkLst>
      </pc:sldChg>
      <pc:sldChg chg="add">
        <pc:chgData name="LAMOTHE, KRISTINA L Col USAF AFDW AFDW/SE" userId="5f644ef9-5d7f-465a-a899-bd46bba72d40" providerId="ADAL" clId="{43E60325-8E66-4F9D-93A9-FD0FE774AAB3}" dt="2025-08-22T08:46:11.054" v="0"/>
        <pc:sldMkLst>
          <pc:docMk/>
          <pc:sldMk cId="2470875694" sldId="267"/>
        </pc:sldMkLst>
      </pc:sldChg>
      <pc:sldChg chg="del">
        <pc:chgData name="LAMOTHE, KRISTINA L Col USAF AFDW AFDW/SE" userId="5f644ef9-5d7f-465a-a899-bd46bba72d40" providerId="ADAL" clId="{43E60325-8E66-4F9D-93A9-FD0FE774AAB3}" dt="2025-08-22T08:47:33.065" v="7" actId="47"/>
        <pc:sldMkLst>
          <pc:docMk/>
          <pc:sldMk cId="3006588291" sldId="268"/>
        </pc:sldMkLst>
      </pc:sldChg>
      <pc:sldChg chg="add del">
        <pc:chgData name="LAMOTHE, KRISTINA L Col USAF AFDW AFDW/SE" userId="5f644ef9-5d7f-465a-a899-bd46bba72d40" providerId="ADAL" clId="{43E60325-8E66-4F9D-93A9-FD0FE774AAB3}" dt="2025-08-22T08:48:38.941" v="11" actId="2696"/>
        <pc:sldMkLst>
          <pc:docMk/>
          <pc:sldMk cId="1499931258" sldId="269"/>
        </pc:sldMkLst>
      </pc:sldChg>
      <pc:sldChg chg="add">
        <pc:chgData name="LAMOTHE, KRISTINA L Col USAF AFDW AFDW/SE" userId="5f644ef9-5d7f-465a-a899-bd46bba72d40" providerId="ADAL" clId="{43E60325-8E66-4F9D-93A9-FD0FE774AAB3}" dt="2025-08-22T08:48:44.398" v="12"/>
        <pc:sldMkLst>
          <pc:docMk/>
          <pc:sldMk cId="2488389313" sldId="269"/>
        </pc:sldMkLst>
      </pc:sldChg>
      <pc:sldChg chg="add">
        <pc:chgData name="LAMOTHE, KRISTINA L Col USAF AFDW AFDW/SE" userId="5f644ef9-5d7f-465a-a899-bd46bba72d40" providerId="ADAL" clId="{43E60325-8E66-4F9D-93A9-FD0FE774AAB3}" dt="2025-08-22T08:48:44.398" v="12"/>
        <pc:sldMkLst>
          <pc:docMk/>
          <pc:sldMk cId="1108475772" sldId="270"/>
        </pc:sldMkLst>
      </pc:sldChg>
      <pc:sldChg chg="add del">
        <pc:chgData name="LAMOTHE, KRISTINA L Col USAF AFDW AFDW/SE" userId="5f644ef9-5d7f-465a-a899-bd46bba72d40" providerId="ADAL" clId="{43E60325-8E66-4F9D-93A9-FD0FE774AAB3}" dt="2025-08-22T08:48:38.941" v="11" actId="2696"/>
        <pc:sldMkLst>
          <pc:docMk/>
          <pc:sldMk cId="2919906147" sldId="270"/>
        </pc:sldMkLst>
      </pc:sldChg>
      <pc:sldChg chg="modSp mod">
        <pc:chgData name="LAMOTHE, KRISTINA L Col USAF AFDW AFDW/SE" userId="5f644ef9-5d7f-465a-a899-bd46bba72d40" providerId="ADAL" clId="{43E60325-8E66-4F9D-93A9-FD0FE774AAB3}" dt="2025-08-22T10:10:20.779" v="894" actId="20577"/>
        <pc:sldMkLst>
          <pc:docMk/>
          <pc:sldMk cId="3236180707" sldId="488"/>
        </pc:sldMkLst>
        <pc:spChg chg="mod">
          <ac:chgData name="LAMOTHE, KRISTINA L Col USAF AFDW AFDW/SE" userId="5f644ef9-5d7f-465a-a899-bd46bba72d40" providerId="ADAL" clId="{43E60325-8E66-4F9D-93A9-FD0FE774AAB3}" dt="2025-08-22T10:10:20.779" v="894" actId="20577"/>
          <ac:spMkLst>
            <pc:docMk/>
            <pc:sldMk cId="3236180707" sldId="488"/>
            <ac:spMk id="4" creationId="{00000000-0000-0000-0000-000000000000}"/>
          </ac:spMkLst>
        </pc:spChg>
      </pc:sldChg>
      <pc:sldChg chg="mod modShow">
        <pc:chgData name="LAMOTHE, KRISTINA L Col USAF AFDW AFDW/SE" userId="5f644ef9-5d7f-465a-a899-bd46bba72d40" providerId="ADAL" clId="{43E60325-8E66-4F9D-93A9-FD0FE774AAB3}" dt="2025-08-22T09:16:41.943" v="43" actId="729"/>
        <pc:sldMkLst>
          <pc:docMk/>
          <pc:sldMk cId="3428409278" sldId="508"/>
        </pc:sldMkLst>
      </pc:sldChg>
      <pc:sldChg chg="mod modShow">
        <pc:chgData name="LAMOTHE, KRISTINA L Col USAF AFDW AFDW/SE" userId="5f644ef9-5d7f-465a-a899-bd46bba72d40" providerId="ADAL" clId="{43E60325-8E66-4F9D-93A9-FD0FE774AAB3}" dt="2025-08-22T09:18:08.622" v="224" actId="729"/>
        <pc:sldMkLst>
          <pc:docMk/>
          <pc:sldMk cId="2330657330" sldId="509"/>
        </pc:sldMkLst>
      </pc:sldChg>
      <pc:sldChg chg="mod modShow">
        <pc:chgData name="LAMOTHE, KRISTINA L Col USAF AFDW AFDW/SE" userId="5f644ef9-5d7f-465a-a899-bd46bba72d40" providerId="ADAL" clId="{43E60325-8E66-4F9D-93A9-FD0FE774AAB3}" dt="2025-08-22T09:23:37.895" v="461" actId="729"/>
        <pc:sldMkLst>
          <pc:docMk/>
          <pc:sldMk cId="1112863942" sldId="510"/>
        </pc:sldMkLst>
      </pc:sldChg>
      <pc:sldChg chg="mod modShow">
        <pc:chgData name="LAMOTHE, KRISTINA L Col USAF AFDW AFDW/SE" userId="5f644ef9-5d7f-465a-a899-bd46bba72d40" providerId="ADAL" clId="{43E60325-8E66-4F9D-93A9-FD0FE774AAB3}" dt="2025-08-22T09:23:37.895" v="461" actId="729"/>
        <pc:sldMkLst>
          <pc:docMk/>
          <pc:sldMk cId="1440331765" sldId="514"/>
        </pc:sldMkLst>
      </pc:sldChg>
      <pc:sldChg chg="del">
        <pc:chgData name="LAMOTHE, KRISTINA L Col USAF AFDW AFDW/SE" userId="5f644ef9-5d7f-465a-a899-bd46bba72d40" providerId="ADAL" clId="{43E60325-8E66-4F9D-93A9-FD0FE774AAB3}" dt="2025-08-22T08:53:12.741" v="17" actId="47"/>
        <pc:sldMkLst>
          <pc:docMk/>
          <pc:sldMk cId="2241735323" sldId="524"/>
        </pc:sldMkLst>
      </pc:sldChg>
      <pc:sldChg chg="modNotesTx">
        <pc:chgData name="LAMOTHE, KRISTINA L Col USAF AFDW AFDW/SE" userId="5f644ef9-5d7f-465a-a899-bd46bba72d40" providerId="ADAL" clId="{43E60325-8E66-4F9D-93A9-FD0FE774AAB3}" dt="2025-08-22T10:13:37.872" v="895" actId="255"/>
        <pc:sldMkLst>
          <pc:docMk/>
          <pc:sldMk cId="2782439397" sldId="534"/>
        </pc:sldMkLst>
      </pc:sldChg>
      <pc:sldChg chg="modNotesTx">
        <pc:chgData name="LAMOTHE, KRISTINA L Col USAF AFDW AFDW/SE" userId="5f644ef9-5d7f-465a-a899-bd46bba72d40" providerId="ADAL" clId="{43E60325-8E66-4F9D-93A9-FD0FE774AAB3}" dt="2025-08-22T10:13:45.441" v="896" actId="255"/>
        <pc:sldMkLst>
          <pc:docMk/>
          <pc:sldMk cId="2346609538" sldId="535"/>
        </pc:sldMkLst>
      </pc:sldChg>
      <pc:sldChg chg="mod modShow">
        <pc:chgData name="LAMOTHE, KRISTINA L Col USAF AFDW AFDW/SE" userId="5f644ef9-5d7f-465a-a899-bd46bba72d40" providerId="ADAL" clId="{43E60325-8E66-4F9D-93A9-FD0FE774AAB3}" dt="2025-08-22T09:23:37.895" v="461" actId="729"/>
        <pc:sldMkLst>
          <pc:docMk/>
          <pc:sldMk cId="392729247" sldId="554"/>
        </pc:sldMkLst>
      </pc:sldChg>
      <pc:sldChg chg="mod modShow">
        <pc:chgData name="LAMOTHE, KRISTINA L Col USAF AFDW AFDW/SE" userId="5f644ef9-5d7f-465a-a899-bd46bba72d40" providerId="ADAL" clId="{43E60325-8E66-4F9D-93A9-FD0FE774AAB3}" dt="2025-08-22T09:23:37.895" v="461" actId="729"/>
        <pc:sldMkLst>
          <pc:docMk/>
          <pc:sldMk cId="225446956" sldId="555"/>
        </pc:sldMkLst>
      </pc:sldChg>
      <pc:sldChg chg="del">
        <pc:chgData name="LAMOTHE, KRISTINA L Col USAF AFDW AFDW/SE" userId="5f644ef9-5d7f-465a-a899-bd46bba72d40" providerId="ADAL" clId="{43E60325-8E66-4F9D-93A9-FD0FE774AAB3}" dt="2025-08-22T08:52:57.587" v="15" actId="47"/>
        <pc:sldMkLst>
          <pc:docMk/>
          <pc:sldMk cId="166413100" sldId="556"/>
        </pc:sldMkLst>
      </pc:sldChg>
      <pc:sldChg chg="del">
        <pc:chgData name="LAMOTHE, KRISTINA L Col USAF AFDW AFDW/SE" userId="5f644ef9-5d7f-465a-a899-bd46bba72d40" providerId="ADAL" clId="{43E60325-8E66-4F9D-93A9-FD0FE774AAB3}" dt="2025-08-22T08:52:57.587" v="15" actId="47"/>
        <pc:sldMkLst>
          <pc:docMk/>
          <pc:sldMk cId="3559367150" sldId="557"/>
        </pc:sldMkLst>
      </pc:sldChg>
      <pc:sldChg chg="del">
        <pc:chgData name="LAMOTHE, KRISTINA L Col USAF AFDW AFDW/SE" userId="5f644ef9-5d7f-465a-a899-bd46bba72d40" providerId="ADAL" clId="{43E60325-8E66-4F9D-93A9-FD0FE774AAB3}" dt="2025-08-22T09:13:06.697" v="19" actId="47"/>
        <pc:sldMkLst>
          <pc:docMk/>
          <pc:sldMk cId="1787671850" sldId="565"/>
        </pc:sldMkLst>
      </pc:sldChg>
      <pc:sldChg chg="del">
        <pc:chgData name="LAMOTHE, KRISTINA L Col USAF AFDW AFDW/SE" userId="5f644ef9-5d7f-465a-a899-bd46bba72d40" providerId="ADAL" clId="{43E60325-8E66-4F9D-93A9-FD0FE774AAB3}" dt="2025-08-22T09:13:06.697" v="19" actId="47"/>
        <pc:sldMkLst>
          <pc:docMk/>
          <pc:sldMk cId="2693699981" sldId="566"/>
        </pc:sldMkLst>
      </pc:sldChg>
      <pc:sldChg chg="del">
        <pc:chgData name="LAMOTHE, KRISTINA L Col USAF AFDW AFDW/SE" userId="5f644ef9-5d7f-465a-a899-bd46bba72d40" providerId="ADAL" clId="{43E60325-8E66-4F9D-93A9-FD0FE774AAB3}" dt="2025-08-22T08:52:50.213" v="14" actId="47"/>
        <pc:sldMkLst>
          <pc:docMk/>
          <pc:sldMk cId="1752511991" sldId="567"/>
        </pc:sldMkLst>
      </pc:sldChg>
      <pc:sldChg chg="mod modShow">
        <pc:chgData name="LAMOTHE, KRISTINA L Col USAF AFDW AFDW/SE" userId="5f644ef9-5d7f-465a-a899-bd46bba72d40" providerId="ADAL" clId="{43E60325-8E66-4F9D-93A9-FD0FE774AAB3}" dt="2025-08-22T09:23:37.895" v="461" actId="729"/>
        <pc:sldMkLst>
          <pc:docMk/>
          <pc:sldMk cId="1945303982" sldId="578"/>
        </pc:sldMkLst>
      </pc:sldChg>
      <pc:sldChg chg="mod modShow">
        <pc:chgData name="LAMOTHE, KRISTINA L Col USAF AFDW AFDW/SE" userId="5f644ef9-5d7f-465a-a899-bd46bba72d40" providerId="ADAL" clId="{43E60325-8E66-4F9D-93A9-FD0FE774AAB3}" dt="2025-08-22T09:23:37.895" v="461" actId="729"/>
        <pc:sldMkLst>
          <pc:docMk/>
          <pc:sldMk cId="927021991" sldId="587"/>
        </pc:sldMkLst>
      </pc:sldChg>
      <pc:sldChg chg="mod modShow">
        <pc:chgData name="LAMOTHE, KRISTINA L Col USAF AFDW AFDW/SE" userId="5f644ef9-5d7f-465a-a899-bd46bba72d40" providerId="ADAL" clId="{43E60325-8E66-4F9D-93A9-FD0FE774AAB3}" dt="2025-08-22T09:23:37.895" v="461" actId="729"/>
        <pc:sldMkLst>
          <pc:docMk/>
          <pc:sldMk cId="2699660032" sldId="590"/>
        </pc:sldMkLst>
      </pc:sldChg>
      <pc:sldChg chg="del">
        <pc:chgData name="LAMOTHE, KRISTINA L Col USAF AFDW AFDW/SE" userId="5f644ef9-5d7f-465a-a899-bd46bba72d40" providerId="ADAL" clId="{43E60325-8E66-4F9D-93A9-FD0FE774AAB3}" dt="2025-08-22T09:23:00.792" v="443" actId="2696"/>
        <pc:sldMkLst>
          <pc:docMk/>
          <pc:sldMk cId="665344555" sldId="591"/>
        </pc:sldMkLst>
      </pc:sldChg>
      <pc:sldChg chg="del">
        <pc:chgData name="LAMOTHE, KRISTINA L Col USAF AFDW AFDW/SE" userId="5f644ef9-5d7f-465a-a899-bd46bba72d40" providerId="ADAL" clId="{43E60325-8E66-4F9D-93A9-FD0FE774AAB3}" dt="2025-08-22T09:23:03.288" v="444" actId="2696"/>
        <pc:sldMkLst>
          <pc:docMk/>
          <pc:sldMk cId="1905556744" sldId="592"/>
        </pc:sldMkLst>
      </pc:sldChg>
      <pc:sldChg chg="mod modShow">
        <pc:chgData name="LAMOTHE, KRISTINA L Col USAF AFDW AFDW/SE" userId="5f644ef9-5d7f-465a-a899-bd46bba72d40" providerId="ADAL" clId="{43E60325-8E66-4F9D-93A9-FD0FE774AAB3}" dt="2025-08-22T09:23:37.895" v="461" actId="729"/>
        <pc:sldMkLst>
          <pc:docMk/>
          <pc:sldMk cId="1869069710" sldId="597"/>
        </pc:sldMkLst>
      </pc:sldChg>
      <pc:sldChg chg="del">
        <pc:chgData name="LAMOTHE, KRISTINA L Col USAF AFDW AFDW/SE" userId="5f644ef9-5d7f-465a-a899-bd46bba72d40" providerId="ADAL" clId="{43E60325-8E66-4F9D-93A9-FD0FE774AAB3}" dt="2025-08-22T08:53:08.210" v="16" actId="47"/>
        <pc:sldMkLst>
          <pc:docMk/>
          <pc:sldMk cId="18607687" sldId="599"/>
        </pc:sldMkLst>
      </pc:sldChg>
      <pc:sldChg chg="mod modShow">
        <pc:chgData name="LAMOTHE, KRISTINA L Col USAF AFDW AFDW/SE" userId="5f644ef9-5d7f-465a-a899-bd46bba72d40" providerId="ADAL" clId="{43E60325-8E66-4F9D-93A9-FD0FE774AAB3}" dt="2025-08-22T09:23:37.895" v="461" actId="729"/>
        <pc:sldMkLst>
          <pc:docMk/>
          <pc:sldMk cId="3358240135" sldId="601"/>
        </pc:sldMkLst>
      </pc:sldChg>
      <pc:sldChg chg="del">
        <pc:chgData name="LAMOTHE, KRISTINA L Col USAF AFDW AFDW/SE" userId="5f644ef9-5d7f-465a-a899-bd46bba72d40" providerId="ADAL" clId="{43E60325-8E66-4F9D-93A9-FD0FE774AAB3}" dt="2025-08-22T08:52:50.213" v="14" actId="47"/>
        <pc:sldMkLst>
          <pc:docMk/>
          <pc:sldMk cId="1187772409" sldId="604"/>
        </pc:sldMkLst>
      </pc:sldChg>
      <pc:sldChg chg="del">
        <pc:chgData name="LAMOTHE, KRISTINA L Col USAF AFDW AFDW/SE" userId="5f644ef9-5d7f-465a-a899-bd46bba72d40" providerId="ADAL" clId="{43E60325-8E66-4F9D-93A9-FD0FE774AAB3}" dt="2025-08-22T08:52:50.213" v="14" actId="47"/>
        <pc:sldMkLst>
          <pc:docMk/>
          <pc:sldMk cId="3733420361" sldId="605"/>
        </pc:sldMkLst>
      </pc:sldChg>
      <pc:sldChg chg="del">
        <pc:chgData name="LAMOTHE, KRISTINA L Col USAF AFDW AFDW/SE" userId="5f644ef9-5d7f-465a-a899-bd46bba72d40" providerId="ADAL" clId="{43E60325-8E66-4F9D-93A9-FD0FE774AAB3}" dt="2025-08-22T08:52:50.213" v="14" actId="47"/>
        <pc:sldMkLst>
          <pc:docMk/>
          <pc:sldMk cId="733421130" sldId="606"/>
        </pc:sldMkLst>
      </pc:sldChg>
      <pc:sldChg chg="del">
        <pc:chgData name="LAMOTHE, KRISTINA L Col USAF AFDW AFDW/SE" userId="5f644ef9-5d7f-465a-a899-bd46bba72d40" providerId="ADAL" clId="{43E60325-8E66-4F9D-93A9-FD0FE774AAB3}" dt="2025-08-22T08:47:33.065" v="7" actId="47"/>
        <pc:sldMkLst>
          <pc:docMk/>
          <pc:sldMk cId="3930419526" sldId="696"/>
        </pc:sldMkLst>
      </pc:sldChg>
      <pc:sldChg chg="del">
        <pc:chgData name="LAMOTHE, KRISTINA L Col USAF AFDW AFDW/SE" userId="5f644ef9-5d7f-465a-a899-bd46bba72d40" providerId="ADAL" clId="{43E60325-8E66-4F9D-93A9-FD0FE774AAB3}" dt="2025-08-22T08:47:33.065" v="7" actId="47"/>
        <pc:sldMkLst>
          <pc:docMk/>
          <pc:sldMk cId="2203416903" sldId="698"/>
        </pc:sldMkLst>
      </pc:sldChg>
      <pc:sldChg chg="del">
        <pc:chgData name="LAMOTHE, KRISTINA L Col USAF AFDW AFDW/SE" userId="5f644ef9-5d7f-465a-a899-bd46bba72d40" providerId="ADAL" clId="{43E60325-8E66-4F9D-93A9-FD0FE774AAB3}" dt="2025-08-22T08:47:33.065" v="7" actId="47"/>
        <pc:sldMkLst>
          <pc:docMk/>
          <pc:sldMk cId="2722191738" sldId="699"/>
        </pc:sldMkLst>
      </pc:sldChg>
      <pc:sldChg chg="del">
        <pc:chgData name="LAMOTHE, KRISTINA L Col USAF AFDW AFDW/SE" userId="5f644ef9-5d7f-465a-a899-bd46bba72d40" providerId="ADAL" clId="{43E60325-8E66-4F9D-93A9-FD0FE774AAB3}" dt="2025-08-22T08:47:37.729" v="8" actId="47"/>
        <pc:sldMkLst>
          <pc:docMk/>
          <pc:sldMk cId="494604138" sldId="700"/>
        </pc:sldMkLst>
      </pc:sldChg>
      <pc:sldChg chg="del">
        <pc:chgData name="LAMOTHE, KRISTINA L Col USAF AFDW AFDW/SE" userId="5f644ef9-5d7f-465a-a899-bd46bba72d40" providerId="ADAL" clId="{43E60325-8E66-4F9D-93A9-FD0FE774AAB3}" dt="2025-08-22T08:47:15.801" v="3" actId="47"/>
        <pc:sldMkLst>
          <pc:docMk/>
          <pc:sldMk cId="2116990316" sldId="702"/>
        </pc:sldMkLst>
      </pc:sldChg>
      <pc:sldChg chg="del">
        <pc:chgData name="LAMOTHE, KRISTINA L Col USAF AFDW AFDW/SE" userId="5f644ef9-5d7f-465a-a899-bd46bba72d40" providerId="ADAL" clId="{43E60325-8E66-4F9D-93A9-FD0FE774AAB3}" dt="2025-08-22T08:48:38.941" v="11" actId="2696"/>
        <pc:sldMkLst>
          <pc:docMk/>
          <pc:sldMk cId="230736186" sldId="703"/>
        </pc:sldMkLst>
      </pc:sldChg>
      <pc:sldChg chg="add">
        <pc:chgData name="LAMOTHE, KRISTINA L Col USAF AFDW AFDW/SE" userId="5f644ef9-5d7f-465a-a899-bd46bba72d40" providerId="ADAL" clId="{43E60325-8E66-4F9D-93A9-FD0FE774AAB3}" dt="2025-08-22T08:48:44.398" v="12"/>
        <pc:sldMkLst>
          <pc:docMk/>
          <pc:sldMk cId="292113638" sldId="703"/>
        </pc:sldMkLst>
      </pc:sldChg>
      <pc:sldChg chg="del">
        <pc:chgData name="LAMOTHE, KRISTINA L Col USAF AFDW AFDW/SE" userId="5f644ef9-5d7f-465a-a899-bd46bba72d40" providerId="ADAL" clId="{43E60325-8E66-4F9D-93A9-FD0FE774AAB3}" dt="2025-08-22T08:48:38.941" v="11" actId="2696"/>
        <pc:sldMkLst>
          <pc:docMk/>
          <pc:sldMk cId="762452729" sldId="704"/>
        </pc:sldMkLst>
      </pc:sldChg>
      <pc:sldChg chg="add">
        <pc:chgData name="LAMOTHE, KRISTINA L Col USAF AFDW AFDW/SE" userId="5f644ef9-5d7f-465a-a899-bd46bba72d40" providerId="ADAL" clId="{43E60325-8E66-4F9D-93A9-FD0FE774AAB3}" dt="2025-08-22T08:48:44.398" v="12"/>
        <pc:sldMkLst>
          <pc:docMk/>
          <pc:sldMk cId="1614709477" sldId="704"/>
        </pc:sldMkLst>
      </pc:sldChg>
      <pc:sldChg chg="mod modShow">
        <pc:chgData name="LAMOTHE, KRISTINA L Col USAF AFDW AFDW/SE" userId="5f644ef9-5d7f-465a-a899-bd46bba72d40" providerId="ADAL" clId="{43E60325-8E66-4F9D-93A9-FD0FE774AAB3}" dt="2025-08-22T09:23:37.895" v="461" actId="729"/>
        <pc:sldMkLst>
          <pc:docMk/>
          <pc:sldMk cId="3485240735" sldId="710"/>
        </pc:sldMkLst>
      </pc:sldChg>
      <pc:sldChg chg="mod modShow">
        <pc:chgData name="LAMOTHE, KRISTINA L Col USAF AFDW AFDW/SE" userId="5f644ef9-5d7f-465a-a899-bd46bba72d40" providerId="ADAL" clId="{43E60325-8E66-4F9D-93A9-FD0FE774AAB3}" dt="2025-08-22T09:23:37.895" v="461" actId="729"/>
        <pc:sldMkLst>
          <pc:docMk/>
          <pc:sldMk cId="3694066856" sldId="711"/>
        </pc:sldMkLst>
      </pc:sldChg>
      <pc:sldChg chg="mod modShow">
        <pc:chgData name="LAMOTHE, KRISTINA L Col USAF AFDW AFDW/SE" userId="5f644ef9-5d7f-465a-a899-bd46bba72d40" providerId="ADAL" clId="{43E60325-8E66-4F9D-93A9-FD0FE774AAB3}" dt="2025-08-22T09:23:37.895" v="461" actId="729"/>
        <pc:sldMkLst>
          <pc:docMk/>
          <pc:sldMk cId="1008095408" sldId="715"/>
        </pc:sldMkLst>
      </pc:sldChg>
      <pc:sldChg chg="mod modShow">
        <pc:chgData name="LAMOTHE, KRISTINA L Col USAF AFDW AFDW/SE" userId="5f644ef9-5d7f-465a-a899-bd46bba72d40" providerId="ADAL" clId="{43E60325-8E66-4F9D-93A9-FD0FE774AAB3}" dt="2025-08-22T09:23:37.895" v="461" actId="729"/>
        <pc:sldMkLst>
          <pc:docMk/>
          <pc:sldMk cId="2474155039" sldId="717"/>
        </pc:sldMkLst>
      </pc:sldChg>
      <pc:sldChg chg="del">
        <pc:chgData name="LAMOTHE, KRISTINA L Col USAF AFDW AFDW/SE" userId="5f644ef9-5d7f-465a-a899-bd46bba72d40" providerId="ADAL" clId="{43E60325-8E66-4F9D-93A9-FD0FE774AAB3}" dt="2025-08-22T08:53:08.210" v="16" actId="47"/>
        <pc:sldMkLst>
          <pc:docMk/>
          <pc:sldMk cId="2585900252" sldId="720"/>
        </pc:sldMkLst>
      </pc:sldChg>
      <pc:sldChg chg="mod modShow">
        <pc:chgData name="LAMOTHE, KRISTINA L Col USAF AFDW AFDW/SE" userId="5f644ef9-5d7f-465a-a899-bd46bba72d40" providerId="ADAL" clId="{43E60325-8E66-4F9D-93A9-FD0FE774AAB3}" dt="2025-08-22T09:23:37.895" v="461" actId="729"/>
        <pc:sldMkLst>
          <pc:docMk/>
          <pc:sldMk cId="2247328508" sldId="722"/>
        </pc:sldMkLst>
      </pc:sldChg>
      <pc:sldChg chg="del">
        <pc:chgData name="LAMOTHE, KRISTINA L Col USAF AFDW AFDW/SE" userId="5f644ef9-5d7f-465a-a899-bd46bba72d40" providerId="ADAL" clId="{43E60325-8E66-4F9D-93A9-FD0FE774AAB3}" dt="2025-08-22T08:49:38.874" v="13" actId="47"/>
        <pc:sldMkLst>
          <pc:docMk/>
          <pc:sldMk cId="4112552277" sldId="723"/>
        </pc:sldMkLst>
      </pc:sldChg>
      <pc:sldChg chg="del">
        <pc:chgData name="LAMOTHE, KRISTINA L Col USAF AFDW AFDW/SE" userId="5f644ef9-5d7f-465a-a899-bd46bba72d40" providerId="ADAL" clId="{43E60325-8E66-4F9D-93A9-FD0FE774AAB3}" dt="2025-08-22T08:49:38.874" v="13" actId="47"/>
        <pc:sldMkLst>
          <pc:docMk/>
          <pc:sldMk cId="1794907471" sldId="724"/>
        </pc:sldMkLst>
      </pc:sldChg>
      <pc:sldChg chg="del">
        <pc:chgData name="LAMOTHE, KRISTINA L Col USAF AFDW AFDW/SE" userId="5f644ef9-5d7f-465a-a899-bd46bba72d40" providerId="ADAL" clId="{43E60325-8E66-4F9D-93A9-FD0FE774AAB3}" dt="2025-08-22T08:49:38.874" v="13" actId="47"/>
        <pc:sldMkLst>
          <pc:docMk/>
          <pc:sldMk cId="3855940381" sldId="725"/>
        </pc:sldMkLst>
      </pc:sldChg>
      <pc:sldChg chg="del">
        <pc:chgData name="LAMOTHE, KRISTINA L Col USAF AFDW AFDW/SE" userId="5f644ef9-5d7f-465a-a899-bd46bba72d40" providerId="ADAL" clId="{43E60325-8E66-4F9D-93A9-FD0FE774AAB3}" dt="2025-08-22T08:49:38.874" v="13" actId="47"/>
        <pc:sldMkLst>
          <pc:docMk/>
          <pc:sldMk cId="2264098189" sldId="726"/>
        </pc:sldMkLst>
      </pc:sldChg>
      <pc:sldChg chg="del">
        <pc:chgData name="LAMOTHE, KRISTINA L Col USAF AFDW AFDW/SE" userId="5f644ef9-5d7f-465a-a899-bd46bba72d40" providerId="ADAL" clId="{43E60325-8E66-4F9D-93A9-FD0FE774AAB3}" dt="2025-08-22T08:49:38.874" v="13" actId="47"/>
        <pc:sldMkLst>
          <pc:docMk/>
          <pc:sldMk cId="1525444941" sldId="727"/>
        </pc:sldMkLst>
      </pc:sldChg>
      <pc:sldChg chg="del">
        <pc:chgData name="LAMOTHE, KRISTINA L Col USAF AFDW AFDW/SE" userId="5f644ef9-5d7f-465a-a899-bd46bba72d40" providerId="ADAL" clId="{43E60325-8E66-4F9D-93A9-FD0FE774AAB3}" dt="2025-08-22T08:49:38.874" v="13" actId="47"/>
        <pc:sldMkLst>
          <pc:docMk/>
          <pc:sldMk cId="1045313108" sldId="728"/>
        </pc:sldMkLst>
      </pc:sldChg>
      <pc:sldChg chg="mod modShow">
        <pc:chgData name="LAMOTHE, KRISTINA L Col USAF AFDW AFDW/SE" userId="5f644ef9-5d7f-465a-a899-bd46bba72d40" providerId="ADAL" clId="{43E60325-8E66-4F9D-93A9-FD0FE774AAB3}" dt="2025-08-22T09:23:37.895" v="461" actId="729"/>
        <pc:sldMkLst>
          <pc:docMk/>
          <pc:sldMk cId="3870198430" sldId="732"/>
        </pc:sldMkLst>
      </pc:sldChg>
      <pc:sldChg chg="mod modShow">
        <pc:chgData name="LAMOTHE, KRISTINA L Col USAF AFDW AFDW/SE" userId="5f644ef9-5d7f-465a-a899-bd46bba72d40" providerId="ADAL" clId="{43E60325-8E66-4F9D-93A9-FD0FE774AAB3}" dt="2025-08-22T09:23:37.895" v="461" actId="729"/>
        <pc:sldMkLst>
          <pc:docMk/>
          <pc:sldMk cId="1614630080" sldId="733"/>
        </pc:sldMkLst>
      </pc:sldChg>
      <pc:sldChg chg="mod modShow">
        <pc:chgData name="LAMOTHE, KRISTINA L Col USAF AFDW AFDW/SE" userId="5f644ef9-5d7f-465a-a899-bd46bba72d40" providerId="ADAL" clId="{43E60325-8E66-4F9D-93A9-FD0FE774AAB3}" dt="2025-08-22T09:23:37.895" v="461" actId="729"/>
        <pc:sldMkLst>
          <pc:docMk/>
          <pc:sldMk cId="2879975611" sldId="734"/>
        </pc:sldMkLst>
      </pc:sldChg>
      <pc:sldChg chg="mod modShow">
        <pc:chgData name="LAMOTHE, KRISTINA L Col USAF AFDW AFDW/SE" userId="5f644ef9-5d7f-465a-a899-bd46bba72d40" providerId="ADAL" clId="{43E60325-8E66-4F9D-93A9-FD0FE774AAB3}" dt="2025-08-22T09:23:37.895" v="461" actId="729"/>
        <pc:sldMkLst>
          <pc:docMk/>
          <pc:sldMk cId="2368310680" sldId="735"/>
        </pc:sldMkLst>
      </pc:sldChg>
      <pc:sldChg chg="del">
        <pc:chgData name="LAMOTHE, KRISTINA L Col USAF AFDW AFDW/SE" userId="5f644ef9-5d7f-465a-a899-bd46bba72d40" providerId="ADAL" clId="{43E60325-8E66-4F9D-93A9-FD0FE774AAB3}" dt="2025-08-22T08:52:50.213" v="14" actId="47"/>
        <pc:sldMkLst>
          <pc:docMk/>
          <pc:sldMk cId="1841871454" sldId="736"/>
        </pc:sldMkLst>
      </pc:sldChg>
      <pc:sldChg chg="del">
        <pc:chgData name="LAMOTHE, KRISTINA L Col USAF AFDW AFDW/SE" userId="5f644ef9-5d7f-465a-a899-bd46bba72d40" providerId="ADAL" clId="{43E60325-8E66-4F9D-93A9-FD0FE774AAB3}" dt="2025-08-22T08:52:50.213" v="14" actId="47"/>
        <pc:sldMkLst>
          <pc:docMk/>
          <pc:sldMk cId="4214763972" sldId="737"/>
        </pc:sldMkLst>
      </pc:sldChg>
      <pc:sldChg chg="modSp add mod">
        <pc:chgData name="LAMOTHE, KRISTINA L Col USAF AFDW AFDW/SE" userId="5f644ef9-5d7f-465a-a899-bd46bba72d40" providerId="ADAL" clId="{43E60325-8E66-4F9D-93A9-FD0FE774AAB3}" dt="2025-08-22T09:45:36.464" v="890" actId="20577"/>
        <pc:sldMkLst>
          <pc:docMk/>
          <pc:sldMk cId="2051348581" sldId="740"/>
        </pc:sldMkLst>
        <pc:spChg chg="mod">
          <ac:chgData name="LAMOTHE, KRISTINA L Col USAF AFDW AFDW/SE" userId="5f644ef9-5d7f-465a-a899-bd46bba72d40" providerId="ADAL" clId="{43E60325-8E66-4F9D-93A9-FD0FE774AAB3}" dt="2025-08-22T09:45:36.464" v="890" actId="20577"/>
          <ac:spMkLst>
            <pc:docMk/>
            <pc:sldMk cId="2051348581" sldId="740"/>
            <ac:spMk id="3" creationId="{2EE47DBA-F26F-5088-1E1E-1DCCDD4716D5}"/>
          </ac:spMkLst>
        </pc:spChg>
      </pc:sldChg>
      <pc:sldChg chg="add">
        <pc:chgData name="LAMOTHE, KRISTINA L Col USAF AFDW AFDW/SE" userId="5f644ef9-5d7f-465a-a899-bd46bba72d40" providerId="ADAL" clId="{43E60325-8E66-4F9D-93A9-FD0FE774AAB3}" dt="2025-08-22T08:46:11.054" v="0"/>
        <pc:sldMkLst>
          <pc:docMk/>
          <pc:sldMk cId="2759129948" sldId="741"/>
        </pc:sldMkLst>
      </pc:sldChg>
      <pc:sldChg chg="add">
        <pc:chgData name="LAMOTHE, KRISTINA L Col USAF AFDW AFDW/SE" userId="5f644ef9-5d7f-465a-a899-bd46bba72d40" providerId="ADAL" clId="{43E60325-8E66-4F9D-93A9-FD0FE774AAB3}" dt="2025-08-22T08:46:11.054" v="0"/>
        <pc:sldMkLst>
          <pc:docMk/>
          <pc:sldMk cId="720564004" sldId="742"/>
        </pc:sldMkLst>
      </pc:sldChg>
      <pc:sldChg chg="add">
        <pc:chgData name="LAMOTHE, KRISTINA L Col USAF AFDW AFDW/SE" userId="5f644ef9-5d7f-465a-a899-bd46bba72d40" providerId="ADAL" clId="{43E60325-8E66-4F9D-93A9-FD0FE774AAB3}" dt="2025-08-22T08:46:11.054" v="0"/>
        <pc:sldMkLst>
          <pc:docMk/>
          <pc:sldMk cId="1986939181" sldId="743"/>
        </pc:sldMkLst>
      </pc:sldChg>
      <pc:sldChg chg="add del">
        <pc:chgData name="LAMOTHE, KRISTINA L Col USAF AFDW AFDW/SE" userId="5f644ef9-5d7f-465a-a899-bd46bba72d40" providerId="ADAL" clId="{43E60325-8E66-4F9D-93A9-FD0FE774AAB3}" dt="2025-08-22T08:47:09.696" v="2" actId="47"/>
        <pc:sldMkLst>
          <pc:docMk/>
          <pc:sldMk cId="891713257" sldId="744"/>
        </pc:sldMkLst>
      </pc:sldChg>
      <pc:sldChg chg="add">
        <pc:chgData name="LAMOTHE, KRISTINA L Col USAF AFDW AFDW/SE" userId="5f644ef9-5d7f-465a-a899-bd46bba72d40" providerId="ADAL" clId="{43E60325-8E66-4F9D-93A9-FD0FE774AAB3}" dt="2025-08-22T08:46:11.054" v="0"/>
        <pc:sldMkLst>
          <pc:docMk/>
          <pc:sldMk cId="270015864" sldId="745"/>
        </pc:sldMkLst>
      </pc:sldChg>
      <pc:sldChg chg="add">
        <pc:chgData name="LAMOTHE, KRISTINA L Col USAF AFDW AFDW/SE" userId="5f644ef9-5d7f-465a-a899-bd46bba72d40" providerId="ADAL" clId="{43E60325-8E66-4F9D-93A9-FD0FE774AAB3}" dt="2025-08-22T08:46:11.054" v="0"/>
        <pc:sldMkLst>
          <pc:docMk/>
          <pc:sldMk cId="2736044830" sldId="746"/>
        </pc:sldMkLst>
      </pc:sldChg>
      <pc:sldChg chg="modSp new mod">
        <pc:chgData name="LAMOTHE, KRISTINA L Col USAF AFDW AFDW/SE" userId="5f644ef9-5d7f-465a-a899-bd46bba72d40" providerId="ADAL" clId="{43E60325-8E66-4F9D-93A9-FD0FE774AAB3}" dt="2025-08-22T09:31:01.161" v="838" actId="20577"/>
        <pc:sldMkLst>
          <pc:docMk/>
          <pc:sldMk cId="3379079432" sldId="747"/>
        </pc:sldMkLst>
        <pc:spChg chg="mod">
          <ac:chgData name="LAMOTHE, KRISTINA L Col USAF AFDW AFDW/SE" userId="5f644ef9-5d7f-465a-a899-bd46bba72d40" providerId="ADAL" clId="{43E60325-8E66-4F9D-93A9-FD0FE774AAB3}" dt="2025-08-22T09:16:14.649" v="28" actId="20577"/>
          <ac:spMkLst>
            <pc:docMk/>
            <pc:sldMk cId="3379079432" sldId="747"/>
            <ac:spMk id="2" creationId="{B2BC0D3D-9A28-110E-8A4C-0540D1786D64}"/>
          </ac:spMkLst>
        </pc:spChg>
        <pc:spChg chg="mod">
          <ac:chgData name="LAMOTHE, KRISTINA L Col USAF AFDW AFDW/SE" userId="5f644ef9-5d7f-465a-a899-bd46bba72d40" providerId="ADAL" clId="{43E60325-8E66-4F9D-93A9-FD0FE774AAB3}" dt="2025-08-22T09:31:01.161" v="838" actId="20577"/>
          <ac:spMkLst>
            <pc:docMk/>
            <pc:sldMk cId="3379079432" sldId="747"/>
            <ac:spMk id="3" creationId="{89039068-6894-89AC-D995-685FE5932C9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C00000">
            <a:alpha val="77000"/>
          </a:srgbClr>
        </a:solidFill>
      </dgm:spPr>
      <dgm:t>
        <a:bodyPr/>
        <a:lstStyle/>
        <a:p>
          <a:r>
            <a:rPr lang="en-US" sz="2400" b="1" i="1">
              <a:solidFill>
                <a:schemeClr val="bg1">
                  <a:lumMod val="85000"/>
                </a:schemeClr>
              </a:solidFill>
              <a:effectLst/>
            </a:rPr>
            <a:t>Action 1: </a:t>
          </a:r>
          <a:br>
            <a:rPr lang="en-US" sz="2400" b="1" i="1">
              <a:solidFill>
                <a:schemeClr val="bg1">
                  <a:lumMod val="85000"/>
                </a:schemeClr>
              </a:solidFill>
              <a:effectLst/>
            </a:rPr>
          </a:br>
          <a:r>
            <a:rPr lang="en-US" sz="2400" b="1" i="1">
              <a:solidFill>
                <a:schemeClr val="bg1">
                  <a:lumMod val="85000"/>
                </a:schemeClr>
              </a:solidFill>
              <a:effectLst/>
            </a:rPr>
            <a:t>Mission / Task Analysis</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1D24E170-9060-4EB3-9948-AF35F619ED12}" type="presOf" srcId="{04DE82EE-B9F0-454C-9096-4C66EB5C96D9}" destId="{36359839-F996-461E-98E7-00E9BAF440C9}"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41C8F3A8-D19F-4D1F-B38D-BC534B840A10}" type="presOf" srcId="{A4A11E17-1175-4C36-AC3C-3EB24351E922}" destId="{8D1E52A5-8A43-4BF5-83D3-BF7CE888138A}" srcOrd="0" destOrd="0" presId="urn:microsoft.com/office/officeart/2005/8/layout/chevron1"/>
    <dgm:cxn modelId="{DC1D7196-729F-4C41-99C6-82C11D5CCAC6}" type="presParOf" srcId="{36359839-F996-461E-98E7-00E9BAF440C9}" destId="{8D1E52A5-8A43-4BF5-83D3-BF7CE888138A}"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C00000">
            <a:alpha val="77000"/>
          </a:srgbClr>
        </a:solidFill>
      </dgm:spPr>
      <dgm:t>
        <a:bodyPr/>
        <a:lstStyle/>
        <a:p>
          <a:r>
            <a:rPr lang="en-US" sz="2000" b="1" i="1">
              <a:solidFill>
                <a:schemeClr val="bg1">
                  <a:lumMod val="85000"/>
                </a:schemeClr>
              </a:solidFill>
              <a:effectLst/>
            </a:rPr>
            <a:t>Action 1: </a:t>
          </a:r>
          <a:br>
            <a:rPr lang="en-US" sz="2000" b="1" i="1">
              <a:solidFill>
                <a:schemeClr val="bg1">
                  <a:lumMod val="85000"/>
                </a:schemeClr>
              </a:solidFill>
              <a:effectLst/>
            </a:rPr>
          </a:br>
          <a:r>
            <a:rPr lang="en-US" sz="2000" b="1" i="1">
              <a:solidFill>
                <a:schemeClr val="bg1">
                  <a:lumMod val="85000"/>
                </a:schemeClr>
              </a:solidFill>
              <a:effectLst/>
            </a:rPr>
            <a:t>Identify Control Options</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79645116-1CFD-4026-B522-7EF1C83CD8FE}" type="presOf" srcId="{A4A11E17-1175-4C36-AC3C-3EB24351E922}" destId="{8D1E52A5-8A43-4BF5-83D3-BF7CE888138A}"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8F3393A8-FB67-44D7-A1B3-C8D8374516EA}" type="presOf" srcId="{04DE82EE-B9F0-454C-9096-4C66EB5C96D9}" destId="{36359839-F996-461E-98E7-00E9BAF440C9}" srcOrd="0" destOrd="0" presId="urn:microsoft.com/office/officeart/2005/8/layout/chevron1"/>
    <dgm:cxn modelId="{9936DBAF-C54F-4826-9B1E-B67528D201AF}" type="presParOf" srcId="{36359839-F996-461E-98E7-00E9BAF440C9}" destId="{8D1E52A5-8A43-4BF5-83D3-BF7CE888138A}"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C00000">
            <a:alpha val="77000"/>
          </a:srgbClr>
        </a:solidFill>
      </dgm:spPr>
      <dgm:t>
        <a:bodyPr/>
        <a:lstStyle/>
        <a:p>
          <a:r>
            <a:rPr lang="en-US" sz="1200" b="1" i="1">
              <a:solidFill>
                <a:schemeClr val="bg1">
                  <a:lumMod val="85000"/>
                </a:schemeClr>
              </a:solidFill>
              <a:effectLst/>
            </a:rPr>
            <a:t>Action 1: </a:t>
          </a:r>
          <a:br>
            <a:rPr lang="en-US" sz="1000" b="1" i="1">
              <a:solidFill>
                <a:schemeClr val="bg1">
                  <a:lumMod val="85000"/>
                </a:schemeClr>
              </a:solidFill>
              <a:effectLst/>
            </a:rPr>
          </a:br>
          <a:r>
            <a:rPr lang="en-US" sz="1000" b="1" i="1">
              <a:solidFill>
                <a:schemeClr val="bg1">
                  <a:lumMod val="85000"/>
                </a:schemeClr>
              </a:solidFill>
              <a:effectLst/>
            </a:rPr>
            <a:t>Identify Control Options</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02CEDB1D-C312-4094-8978-11DB8C4B6EEE}" type="presOf" srcId="{04DE82EE-B9F0-454C-9096-4C66EB5C96D9}" destId="{36359839-F996-461E-98E7-00E9BAF440C9}"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C1B35BB2-B5A7-44EA-BD99-0346F48F81B2}" type="presOf" srcId="{A4A11E17-1175-4C36-AC3C-3EB24351E922}" destId="{8D1E52A5-8A43-4BF5-83D3-BF7CE888138A}" srcOrd="0" destOrd="0" presId="urn:microsoft.com/office/officeart/2005/8/layout/chevron1"/>
    <dgm:cxn modelId="{6BB8FAA2-C3C8-42C7-8E34-AD987AD4DDF4}" type="presParOf" srcId="{36359839-F996-461E-98E7-00E9BAF440C9}" destId="{8D1E52A5-8A43-4BF5-83D3-BF7CE888138A}"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C00000">
            <a:alpha val="77000"/>
          </a:srgbClr>
        </a:solidFill>
      </dgm:spPr>
      <dgm:t>
        <a:bodyPr/>
        <a:lstStyle/>
        <a:p>
          <a:r>
            <a:rPr lang="en-US" sz="1200" b="1" i="1">
              <a:solidFill>
                <a:schemeClr val="bg1">
                  <a:lumMod val="85000"/>
                </a:schemeClr>
              </a:solidFill>
              <a:effectLst/>
            </a:rPr>
            <a:t>Action 1: </a:t>
          </a:r>
          <a:br>
            <a:rPr lang="en-US" sz="1000" b="1" i="1">
              <a:solidFill>
                <a:schemeClr val="bg1">
                  <a:lumMod val="85000"/>
                </a:schemeClr>
              </a:solidFill>
              <a:effectLst/>
            </a:rPr>
          </a:br>
          <a:r>
            <a:rPr lang="en-US" sz="1000" b="1" i="1">
              <a:solidFill>
                <a:schemeClr val="bg1">
                  <a:lumMod val="85000"/>
                </a:schemeClr>
              </a:solidFill>
              <a:effectLst/>
            </a:rPr>
            <a:t>Identify Control Options</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677C5F2F-62E9-4258-8D7E-4010E42D7D3F}" type="presOf" srcId="{04DE82EE-B9F0-454C-9096-4C66EB5C96D9}" destId="{36359839-F996-461E-98E7-00E9BAF440C9}"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B3762FED-9556-4E06-83A4-7BAAF711C434}" type="presOf" srcId="{A4A11E17-1175-4C36-AC3C-3EB24351E922}" destId="{8D1E52A5-8A43-4BF5-83D3-BF7CE888138A}" srcOrd="0" destOrd="0" presId="urn:microsoft.com/office/officeart/2005/8/layout/chevron1"/>
    <dgm:cxn modelId="{4A76F643-4807-4FA8-AC31-6AEF962B2D56}" type="presParOf" srcId="{36359839-F996-461E-98E7-00E9BAF440C9}" destId="{8D1E52A5-8A43-4BF5-83D3-BF7CE888138A}"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00B0F0">
            <a:alpha val="46000"/>
          </a:srgbClr>
        </a:solidFill>
      </dgm:spPr>
      <dgm:t>
        <a:bodyPr/>
        <a:lstStyle/>
        <a:p>
          <a:r>
            <a:rPr lang="en-US" sz="2400" b="1" i="1">
              <a:solidFill>
                <a:schemeClr val="tx1"/>
              </a:solidFill>
              <a:effectLst/>
            </a:rPr>
            <a:t>Action 4: </a:t>
          </a:r>
          <a:br>
            <a:rPr lang="en-US" sz="2400" b="1" i="1">
              <a:solidFill>
                <a:schemeClr val="tx1"/>
              </a:solidFill>
              <a:effectLst/>
            </a:rPr>
          </a:br>
          <a:r>
            <a:rPr lang="en-US" sz="2400" b="1" i="1">
              <a:solidFill>
                <a:schemeClr val="tx1"/>
              </a:solidFill>
              <a:effectLst/>
            </a:rPr>
            <a:t>Select Risk Controls</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B6DC1051-FE61-4F75-B693-8897F6147BE6}" srcId="{04DE82EE-B9F0-454C-9096-4C66EB5C96D9}" destId="{A4A11E17-1175-4C36-AC3C-3EB24351E922}" srcOrd="0" destOrd="0" parTransId="{5F4DA84B-DF84-4EE9-85D5-4E8D860CDD95}" sibTransId="{95D7D6DC-2935-42D7-9423-8AC4E9235939}"/>
    <dgm:cxn modelId="{47205391-99A3-48E0-B322-519D13DADA4A}" type="presOf" srcId="{A4A11E17-1175-4C36-AC3C-3EB24351E922}" destId="{8D1E52A5-8A43-4BF5-83D3-BF7CE888138A}" srcOrd="0" destOrd="0" presId="urn:microsoft.com/office/officeart/2005/8/layout/chevron1"/>
    <dgm:cxn modelId="{1B7AFCE9-ECD5-404A-8AA3-BE9E2AA2BA56}" type="presOf" srcId="{04DE82EE-B9F0-454C-9096-4C66EB5C96D9}" destId="{36359839-F996-461E-98E7-00E9BAF440C9}" srcOrd="0" destOrd="0" presId="urn:microsoft.com/office/officeart/2005/8/layout/chevron1"/>
    <dgm:cxn modelId="{12EFB45C-182F-49BC-B071-1D0B92C66948}" type="presParOf" srcId="{36359839-F996-461E-98E7-00E9BAF440C9}" destId="{8D1E52A5-8A43-4BF5-83D3-BF7CE888138A}"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FFFF00">
            <a:alpha val="46000"/>
          </a:srgbClr>
        </a:solidFill>
        <a:effectLst>
          <a:outerShdw blurRad="50800" dist="38100" dir="8100000" algn="tr" rotWithShape="0">
            <a:prstClr val="black">
              <a:alpha val="40000"/>
            </a:prstClr>
          </a:outerShdw>
        </a:effectLst>
      </dgm:spPr>
      <dgm:t>
        <a:bodyPr/>
        <a:lstStyle/>
        <a:p>
          <a:r>
            <a:rPr lang="en-US" sz="2400" b="1" i="1">
              <a:solidFill>
                <a:schemeClr val="tx1"/>
              </a:solidFill>
              <a:effectLst/>
            </a:rPr>
            <a:t>Action 5: </a:t>
          </a:r>
          <a:br>
            <a:rPr lang="en-US" sz="2400" b="1" i="1">
              <a:solidFill>
                <a:schemeClr val="tx1"/>
              </a:solidFill>
              <a:effectLst/>
            </a:rPr>
          </a:br>
          <a:r>
            <a:rPr lang="en-US" sz="2400" b="1" i="1">
              <a:solidFill>
                <a:schemeClr val="tx1"/>
              </a:solidFill>
              <a:effectLst/>
            </a:rPr>
            <a:t>Make Risk Decision </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B6DC1051-FE61-4F75-B693-8897F6147BE6}" srcId="{04DE82EE-B9F0-454C-9096-4C66EB5C96D9}" destId="{A4A11E17-1175-4C36-AC3C-3EB24351E922}" srcOrd="0" destOrd="0" parTransId="{5F4DA84B-DF84-4EE9-85D5-4E8D860CDD95}" sibTransId="{95D7D6DC-2935-42D7-9423-8AC4E9235939}"/>
    <dgm:cxn modelId="{7456A05A-A295-4AD8-9BED-23E2AC044D34}" type="presOf" srcId="{04DE82EE-B9F0-454C-9096-4C66EB5C96D9}" destId="{36359839-F996-461E-98E7-00E9BAF440C9}" srcOrd="0" destOrd="0" presId="urn:microsoft.com/office/officeart/2005/8/layout/chevron1"/>
    <dgm:cxn modelId="{D19A91DF-12A8-4C0B-BE55-612214DB5A46}" type="presOf" srcId="{A4A11E17-1175-4C36-AC3C-3EB24351E922}" destId="{8D1E52A5-8A43-4BF5-83D3-BF7CE888138A}" srcOrd="0" destOrd="0" presId="urn:microsoft.com/office/officeart/2005/8/layout/chevron1"/>
    <dgm:cxn modelId="{DE6F9B44-6469-462D-BAEA-10D19500BCAF}" type="presParOf" srcId="{36359839-F996-461E-98E7-00E9BAF440C9}" destId="{8D1E52A5-8A43-4BF5-83D3-BF7CE888138A}"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C00000">
            <a:alpha val="77000"/>
          </a:srgbClr>
        </a:solidFill>
      </dgm:spPr>
      <dgm:t>
        <a:bodyPr/>
        <a:lstStyle/>
        <a:p>
          <a:r>
            <a:rPr lang="en-US" sz="1400" b="1" i="1">
              <a:solidFill>
                <a:schemeClr val="bg1">
                  <a:lumMod val="85000"/>
                </a:schemeClr>
              </a:solidFill>
              <a:effectLst/>
            </a:rPr>
            <a:t>Step 1</a:t>
          </a:r>
        </a:p>
        <a:p>
          <a:r>
            <a:rPr lang="en-US" sz="1400" b="1" i="1">
              <a:solidFill>
                <a:schemeClr val="bg1">
                  <a:lumMod val="85000"/>
                </a:schemeClr>
              </a:solidFill>
              <a:effectLst/>
            </a:rPr>
            <a:t>Action 1: </a:t>
          </a:r>
          <a:br>
            <a:rPr lang="en-US" sz="1400" b="1" i="1">
              <a:solidFill>
                <a:schemeClr val="bg1">
                  <a:lumMod val="85000"/>
                </a:schemeClr>
              </a:solidFill>
              <a:effectLst/>
            </a:rPr>
          </a:br>
          <a:r>
            <a:rPr lang="en-US" sz="1400" b="1" i="1">
              <a:solidFill>
                <a:schemeClr val="bg1">
                  <a:lumMod val="85000"/>
                </a:schemeClr>
              </a:solidFill>
              <a:effectLst/>
            </a:rPr>
            <a:t>Mission / Task Analysis</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33080706-2B25-4657-B92E-9FD6CE613297}" type="presOf" srcId="{04DE82EE-B9F0-454C-9096-4C66EB5C96D9}" destId="{36359839-F996-461E-98E7-00E9BAF440C9}" srcOrd="0" destOrd="0" presId="urn:microsoft.com/office/officeart/2005/8/layout/chevron1"/>
    <dgm:cxn modelId="{BF19B14B-485F-487A-8066-6EE8568FDF4C}" type="presOf" srcId="{A4A11E17-1175-4C36-AC3C-3EB24351E922}" destId="{8D1E52A5-8A43-4BF5-83D3-BF7CE888138A}"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9F31DA83-959D-40C0-8A5C-FECE641CE37D}" type="presParOf" srcId="{36359839-F996-461E-98E7-00E9BAF440C9}" destId="{8D1E52A5-8A43-4BF5-83D3-BF7CE888138A}"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C00000">
            <a:alpha val="77000"/>
          </a:srgbClr>
        </a:solidFill>
      </dgm:spPr>
      <dgm:t>
        <a:bodyPr/>
        <a:lstStyle/>
        <a:p>
          <a:r>
            <a:rPr lang="en-US" sz="2400" b="1" i="1">
              <a:solidFill>
                <a:schemeClr val="bg1">
                  <a:lumMod val="85000"/>
                </a:schemeClr>
              </a:solidFill>
              <a:effectLst/>
            </a:rPr>
            <a:t>Action 1: </a:t>
          </a:r>
          <a:br>
            <a:rPr lang="en-US" sz="2400" b="1" i="1">
              <a:solidFill>
                <a:schemeClr val="bg1">
                  <a:lumMod val="85000"/>
                </a:schemeClr>
              </a:solidFill>
              <a:effectLst/>
            </a:rPr>
          </a:br>
          <a:r>
            <a:rPr lang="en-US" sz="2400" b="1" i="1">
              <a:solidFill>
                <a:schemeClr val="bg1">
                  <a:lumMod val="85000"/>
                </a:schemeClr>
              </a:solidFill>
              <a:effectLst/>
            </a:rPr>
            <a:t>Assess Hazard Exposure</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89F2F708-0B5D-4EB9-87B0-A08392F48B23}" type="presOf" srcId="{A4A11E17-1175-4C36-AC3C-3EB24351E922}" destId="{8D1E52A5-8A43-4BF5-83D3-BF7CE888138A}"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9E9EA49C-2082-43BC-B76A-F5B929C4D556}" type="presOf" srcId="{04DE82EE-B9F0-454C-9096-4C66EB5C96D9}" destId="{36359839-F996-461E-98E7-00E9BAF440C9}" srcOrd="0" destOrd="0" presId="urn:microsoft.com/office/officeart/2005/8/layout/chevron1"/>
    <dgm:cxn modelId="{5851EAB8-1D6A-4E23-8BF5-4C6D830B7A90}" type="presParOf" srcId="{36359839-F996-461E-98E7-00E9BAF440C9}" destId="{8D1E52A5-8A43-4BF5-83D3-BF7CE888138A}"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92D050">
            <a:alpha val="77000"/>
          </a:srgbClr>
        </a:solidFill>
      </dgm:spPr>
      <dgm:t>
        <a:bodyPr/>
        <a:lstStyle/>
        <a:p>
          <a:r>
            <a:rPr lang="en-US" sz="2400" b="1" i="1">
              <a:solidFill>
                <a:schemeClr val="tx1"/>
              </a:solidFill>
              <a:effectLst/>
            </a:rPr>
            <a:t>Action 2: </a:t>
          </a:r>
          <a:br>
            <a:rPr lang="en-US" sz="2400" b="1" i="1">
              <a:solidFill>
                <a:schemeClr val="tx1"/>
              </a:solidFill>
              <a:effectLst/>
            </a:rPr>
          </a:br>
          <a:r>
            <a:rPr lang="en-US" sz="2400" b="1" i="1">
              <a:solidFill>
                <a:schemeClr val="tx1"/>
              </a:solidFill>
              <a:effectLst/>
            </a:rPr>
            <a:t>Assess Hazard Severity</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ScaleY="138571" custLinFactNeighborX="-21205" custLinFactNeighborY="-59703">
        <dgm:presLayoutVars>
          <dgm:chMax val="0"/>
          <dgm:chPref val="0"/>
          <dgm:bulletEnabled val="1"/>
        </dgm:presLayoutVars>
      </dgm:prSet>
      <dgm:spPr/>
    </dgm:pt>
  </dgm:ptLst>
  <dgm:cxnLst>
    <dgm:cxn modelId="{F8B91706-2739-4D32-BE8D-204EA9C37B82}" type="presOf" srcId="{A4A11E17-1175-4C36-AC3C-3EB24351E922}" destId="{8D1E52A5-8A43-4BF5-83D3-BF7CE888138A}" srcOrd="0" destOrd="0" presId="urn:microsoft.com/office/officeart/2005/8/layout/chevron1"/>
    <dgm:cxn modelId="{206C7D69-64DB-4175-8804-717F9E967029}" type="presOf" srcId="{04DE82EE-B9F0-454C-9096-4C66EB5C96D9}" destId="{36359839-F996-461E-98E7-00E9BAF440C9}"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8C3A4CA8-F015-4071-B90D-1C1F48EBD38C}" type="presParOf" srcId="{36359839-F996-461E-98E7-00E9BAF440C9}" destId="{8D1E52A5-8A43-4BF5-83D3-BF7CE888138A}"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92D050">
            <a:alpha val="77000"/>
          </a:srgbClr>
        </a:solidFill>
      </dgm:spPr>
      <dgm:t>
        <a:bodyPr/>
        <a:lstStyle/>
        <a:p>
          <a:r>
            <a:rPr lang="en-US" sz="1200" b="1" i="1">
              <a:solidFill>
                <a:schemeClr val="tx1"/>
              </a:solidFill>
              <a:effectLst/>
            </a:rPr>
            <a:t>Action 2: </a:t>
          </a:r>
          <a:br>
            <a:rPr lang="en-US" sz="1000" b="1" i="1">
              <a:solidFill>
                <a:schemeClr val="tx1"/>
              </a:solidFill>
              <a:effectLst/>
            </a:rPr>
          </a:br>
          <a:r>
            <a:rPr lang="en-US" sz="1000" b="1" i="1">
              <a:solidFill>
                <a:schemeClr val="tx1"/>
              </a:solidFill>
              <a:effectLst/>
            </a:rPr>
            <a:t>Assess Hazard Severity</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F8B91706-2739-4D32-BE8D-204EA9C37B82}" type="presOf" srcId="{A4A11E17-1175-4C36-AC3C-3EB24351E922}" destId="{8D1E52A5-8A43-4BF5-83D3-BF7CE888138A}" srcOrd="0" destOrd="0" presId="urn:microsoft.com/office/officeart/2005/8/layout/chevron1"/>
    <dgm:cxn modelId="{206C7D69-64DB-4175-8804-717F9E967029}" type="presOf" srcId="{04DE82EE-B9F0-454C-9096-4C66EB5C96D9}" destId="{36359839-F996-461E-98E7-00E9BAF440C9}"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8C3A4CA8-F015-4071-B90D-1C1F48EBD38C}" type="presParOf" srcId="{36359839-F996-461E-98E7-00E9BAF440C9}" destId="{8D1E52A5-8A43-4BF5-83D3-BF7CE888138A}"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chemeClr val="accent2">
            <a:lumMod val="40000"/>
            <a:lumOff val="60000"/>
            <a:alpha val="77000"/>
          </a:schemeClr>
        </a:solidFill>
      </dgm:spPr>
      <dgm:t>
        <a:bodyPr/>
        <a:lstStyle/>
        <a:p>
          <a:r>
            <a:rPr lang="en-US" sz="2400" b="1" i="1">
              <a:solidFill>
                <a:schemeClr val="tx1"/>
              </a:solidFill>
              <a:effectLst/>
            </a:rPr>
            <a:t>Action 3: </a:t>
          </a:r>
          <a:br>
            <a:rPr lang="en-US" sz="2400" b="1" i="1">
              <a:solidFill>
                <a:schemeClr val="tx1"/>
              </a:solidFill>
              <a:effectLst/>
            </a:rPr>
          </a:br>
          <a:r>
            <a:rPr lang="en-US" sz="2400" b="1" i="1">
              <a:solidFill>
                <a:schemeClr val="tx1"/>
              </a:solidFill>
              <a:effectLst/>
            </a:rPr>
            <a:t>Assess Probability</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4AB1C218-9DC0-4900-B37A-CED7AFBBA318}" type="presOf" srcId="{A4A11E17-1175-4C36-AC3C-3EB24351E922}" destId="{8D1E52A5-8A43-4BF5-83D3-BF7CE888138A}"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B560C5F3-50F7-4694-8341-A84F5631CCD9}" type="presOf" srcId="{04DE82EE-B9F0-454C-9096-4C66EB5C96D9}" destId="{36359839-F996-461E-98E7-00E9BAF440C9}" srcOrd="0" destOrd="0" presId="urn:microsoft.com/office/officeart/2005/8/layout/chevron1"/>
    <dgm:cxn modelId="{A1A0E3A5-23D5-47A2-86DD-872C6A61C180}" type="presParOf" srcId="{36359839-F996-461E-98E7-00E9BAF440C9}" destId="{8D1E52A5-8A43-4BF5-83D3-BF7CE888138A}"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chemeClr val="accent2">
            <a:lumMod val="40000"/>
            <a:lumOff val="60000"/>
            <a:alpha val="77000"/>
          </a:schemeClr>
        </a:solidFill>
      </dgm:spPr>
      <dgm:t>
        <a:bodyPr/>
        <a:lstStyle/>
        <a:p>
          <a:r>
            <a:rPr lang="en-US" sz="1200" b="1" i="1">
              <a:solidFill>
                <a:schemeClr val="tx1"/>
              </a:solidFill>
              <a:effectLst/>
            </a:rPr>
            <a:t>Action 3: </a:t>
          </a:r>
          <a:br>
            <a:rPr lang="en-US" sz="1000" b="1" i="1">
              <a:solidFill>
                <a:schemeClr val="tx1"/>
              </a:solidFill>
              <a:effectLst/>
            </a:rPr>
          </a:br>
          <a:r>
            <a:rPr lang="en-US" sz="1000" b="1" i="1">
              <a:solidFill>
                <a:schemeClr val="tx1"/>
              </a:solidFill>
              <a:effectLst/>
            </a:rPr>
            <a:t>Assess Probability</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4AB1C218-9DC0-4900-B37A-CED7AFBBA318}" type="presOf" srcId="{A4A11E17-1175-4C36-AC3C-3EB24351E922}" destId="{8D1E52A5-8A43-4BF5-83D3-BF7CE888138A}"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B560C5F3-50F7-4694-8341-A84F5631CCD9}" type="presOf" srcId="{04DE82EE-B9F0-454C-9096-4C66EB5C96D9}" destId="{36359839-F996-461E-98E7-00E9BAF440C9}" srcOrd="0" destOrd="0" presId="urn:microsoft.com/office/officeart/2005/8/layout/chevron1"/>
    <dgm:cxn modelId="{A1A0E3A5-23D5-47A2-86DD-872C6A61C180}" type="presParOf" srcId="{36359839-F996-461E-98E7-00E9BAF440C9}" destId="{8D1E52A5-8A43-4BF5-83D3-BF7CE888138A}"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00B0F0">
            <a:alpha val="46000"/>
          </a:srgbClr>
        </a:solidFill>
      </dgm:spPr>
      <dgm:t>
        <a:bodyPr/>
        <a:lstStyle/>
        <a:p>
          <a:r>
            <a:rPr lang="en-US" sz="1200" b="1" i="1">
              <a:solidFill>
                <a:schemeClr val="tx1"/>
              </a:solidFill>
              <a:effectLst/>
            </a:rPr>
            <a:t>Action 4: </a:t>
          </a:r>
          <a:br>
            <a:rPr lang="en-US" sz="1000" b="1" i="1">
              <a:solidFill>
                <a:schemeClr val="tx1"/>
              </a:solidFill>
              <a:effectLst/>
            </a:rPr>
          </a:br>
          <a:r>
            <a:rPr lang="en-US" sz="1000" b="1" i="1">
              <a:solidFill>
                <a:schemeClr val="tx1"/>
              </a:solidFill>
              <a:effectLst/>
            </a:rPr>
            <a:t>Complete Risk Assessment</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B6DC1051-FE61-4F75-B693-8897F6147BE6}" srcId="{04DE82EE-B9F0-454C-9096-4C66EB5C96D9}" destId="{A4A11E17-1175-4C36-AC3C-3EB24351E922}" srcOrd="0" destOrd="0" parTransId="{5F4DA84B-DF84-4EE9-85D5-4E8D860CDD95}" sibTransId="{95D7D6DC-2935-42D7-9423-8AC4E9235939}"/>
    <dgm:cxn modelId="{1A5EDFA4-5826-4D48-92F0-8C525A5E5A8A}" type="presOf" srcId="{A4A11E17-1175-4C36-AC3C-3EB24351E922}" destId="{8D1E52A5-8A43-4BF5-83D3-BF7CE888138A}" srcOrd="0" destOrd="0" presId="urn:microsoft.com/office/officeart/2005/8/layout/chevron1"/>
    <dgm:cxn modelId="{AFD859E5-AFE9-4AF5-AFD2-0D6B2F15FD14}" type="presOf" srcId="{04DE82EE-B9F0-454C-9096-4C66EB5C96D9}" destId="{36359839-F996-461E-98E7-00E9BAF440C9}" srcOrd="0" destOrd="0" presId="urn:microsoft.com/office/officeart/2005/8/layout/chevron1"/>
    <dgm:cxn modelId="{1194889A-BBF9-4E30-A2B5-2CB9A549155E}" type="presParOf" srcId="{36359839-F996-461E-98E7-00E9BAF440C9}" destId="{8D1E52A5-8A43-4BF5-83D3-BF7CE888138A}" srcOrd="0"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00B0F0">
            <a:alpha val="46000"/>
          </a:srgbClr>
        </a:solidFill>
      </dgm:spPr>
      <dgm:t>
        <a:bodyPr/>
        <a:lstStyle/>
        <a:p>
          <a:r>
            <a:rPr lang="en-US" sz="1200" b="1" i="1">
              <a:solidFill>
                <a:schemeClr val="tx1"/>
              </a:solidFill>
              <a:effectLst/>
            </a:rPr>
            <a:t>Action 4: </a:t>
          </a:r>
          <a:br>
            <a:rPr lang="en-US" sz="1000" b="1" i="1">
              <a:solidFill>
                <a:schemeClr val="tx1"/>
              </a:solidFill>
              <a:effectLst/>
            </a:rPr>
          </a:br>
          <a:r>
            <a:rPr lang="en-US" sz="1000" b="1" i="1">
              <a:solidFill>
                <a:schemeClr val="tx1"/>
              </a:solidFill>
              <a:effectLst/>
            </a:rPr>
            <a:t>Complete Risk Assessment</a:t>
          </a:r>
        </a:p>
      </dgm:t>
    </dgm:pt>
    <dgm:pt modelId="{5F4DA84B-DF84-4EE9-85D5-4E8D860CDD95}" type="parTrans" cxnId="{B6DC1051-FE61-4F75-B693-8897F6147BE6}">
      <dgm:prSet/>
      <dgm:spPr/>
      <dgm:t>
        <a:bodyPr/>
        <a:lstStyle/>
        <a:p>
          <a:endParaRPr lang="en-US" sz="1200"/>
        </a:p>
      </dgm:t>
    </dgm:pt>
    <dgm:pt modelId="{95D7D6DC-2935-42D7-9423-8AC4E9235939}" type="sib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B6DC1051-FE61-4F75-B693-8897F6147BE6}" srcId="{04DE82EE-B9F0-454C-9096-4C66EB5C96D9}" destId="{A4A11E17-1175-4C36-AC3C-3EB24351E922}" srcOrd="0" destOrd="0" parTransId="{5F4DA84B-DF84-4EE9-85D5-4E8D860CDD95}" sibTransId="{95D7D6DC-2935-42D7-9423-8AC4E9235939}"/>
    <dgm:cxn modelId="{00669171-040B-40F3-A7B1-61B8A817E14B}" type="presOf" srcId="{A4A11E17-1175-4C36-AC3C-3EB24351E922}" destId="{8D1E52A5-8A43-4BF5-83D3-BF7CE888138A}" srcOrd="0" destOrd="0" presId="urn:microsoft.com/office/officeart/2005/8/layout/chevron1"/>
    <dgm:cxn modelId="{59F1067E-6870-41ED-AE9D-F3623B392ED8}" type="presOf" srcId="{04DE82EE-B9F0-454C-9096-4C66EB5C96D9}" destId="{36359839-F996-461E-98E7-00E9BAF440C9}" srcOrd="0" destOrd="0" presId="urn:microsoft.com/office/officeart/2005/8/layout/chevron1"/>
    <dgm:cxn modelId="{6B10D75D-37AE-40AB-8DA8-BEB14A848F1D}" type="presParOf" srcId="{36359839-F996-461E-98E7-00E9BAF440C9}" destId="{8D1E52A5-8A43-4BF5-83D3-BF7CE888138A}" srcOrd="0"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DE82EE-B9F0-454C-9096-4C66EB5C96D9}" type="doc">
      <dgm:prSet loTypeId="urn:microsoft.com/office/officeart/2005/8/layout/chevron1" loCatId="process" qsTypeId="urn:microsoft.com/office/officeart/2005/8/quickstyle/3d1" qsCatId="3D" csTypeId="urn:microsoft.com/office/officeart/2005/8/colors/accent1_2" csCatId="accent1" phldr="1"/>
      <dgm:spPr/>
    </dgm:pt>
    <dgm:pt modelId="{A4A11E17-1175-4C36-AC3C-3EB24351E922}">
      <dgm:prSet phldrT="[Text]" custT="1"/>
      <dgm:spPr>
        <a:solidFill>
          <a:srgbClr val="00B0F0">
            <a:alpha val="46000"/>
          </a:srgbClr>
        </a:solidFill>
      </dgm:spPr>
      <dgm:t>
        <a:bodyPr/>
        <a:lstStyle/>
        <a:p>
          <a:r>
            <a:rPr lang="en-US" sz="1200" b="1" i="1">
              <a:solidFill>
                <a:schemeClr val="tx1"/>
              </a:solidFill>
              <a:effectLst/>
            </a:rPr>
            <a:t>Action 4: </a:t>
          </a:r>
          <a:br>
            <a:rPr lang="en-US" sz="1000" b="1" i="1">
              <a:solidFill>
                <a:schemeClr val="tx1"/>
              </a:solidFill>
              <a:effectLst/>
            </a:rPr>
          </a:br>
          <a:r>
            <a:rPr lang="en-US" sz="1000" b="1" i="1">
              <a:solidFill>
                <a:schemeClr val="tx1"/>
              </a:solidFill>
              <a:effectLst/>
            </a:rPr>
            <a:t>Complete Risk Assessment</a:t>
          </a:r>
        </a:p>
      </dgm:t>
    </dgm:pt>
    <dgm:pt modelId="{95D7D6DC-2935-42D7-9423-8AC4E9235939}" type="sibTrans" cxnId="{B6DC1051-FE61-4F75-B693-8897F6147BE6}">
      <dgm:prSet/>
      <dgm:spPr/>
      <dgm:t>
        <a:bodyPr/>
        <a:lstStyle/>
        <a:p>
          <a:endParaRPr lang="en-US" sz="1200"/>
        </a:p>
      </dgm:t>
    </dgm:pt>
    <dgm:pt modelId="{5F4DA84B-DF84-4EE9-85D5-4E8D860CDD95}" type="parTrans" cxnId="{B6DC1051-FE61-4F75-B693-8897F6147BE6}">
      <dgm:prSet/>
      <dgm:spPr/>
      <dgm:t>
        <a:bodyPr/>
        <a:lstStyle/>
        <a:p>
          <a:endParaRPr lang="en-US" sz="1200"/>
        </a:p>
      </dgm:t>
    </dgm:pt>
    <dgm:pt modelId="{36359839-F996-461E-98E7-00E9BAF440C9}" type="pres">
      <dgm:prSet presAssocID="{04DE82EE-B9F0-454C-9096-4C66EB5C96D9}" presName="Name0" presStyleCnt="0">
        <dgm:presLayoutVars>
          <dgm:dir/>
          <dgm:animLvl val="lvl"/>
          <dgm:resizeHandles val="exact"/>
        </dgm:presLayoutVars>
      </dgm:prSet>
      <dgm:spPr/>
    </dgm:pt>
    <dgm:pt modelId="{8D1E52A5-8A43-4BF5-83D3-BF7CE888138A}" type="pres">
      <dgm:prSet presAssocID="{A4A11E17-1175-4C36-AC3C-3EB24351E922}" presName="parTxOnly" presStyleLbl="node1" presStyleIdx="0" presStyleCnt="1" custLinFactNeighborY="-1213">
        <dgm:presLayoutVars>
          <dgm:chMax val="0"/>
          <dgm:chPref val="0"/>
          <dgm:bulletEnabled val="1"/>
        </dgm:presLayoutVars>
      </dgm:prSet>
      <dgm:spPr/>
    </dgm:pt>
  </dgm:ptLst>
  <dgm:cxnLst>
    <dgm:cxn modelId="{59CCA24D-3C1D-41E0-983B-DF458A73E2EE}" type="presOf" srcId="{A4A11E17-1175-4C36-AC3C-3EB24351E922}" destId="{8D1E52A5-8A43-4BF5-83D3-BF7CE888138A}" srcOrd="0" destOrd="0" presId="urn:microsoft.com/office/officeart/2005/8/layout/chevron1"/>
    <dgm:cxn modelId="{B6DC1051-FE61-4F75-B693-8897F6147BE6}" srcId="{04DE82EE-B9F0-454C-9096-4C66EB5C96D9}" destId="{A4A11E17-1175-4C36-AC3C-3EB24351E922}" srcOrd="0" destOrd="0" parTransId="{5F4DA84B-DF84-4EE9-85D5-4E8D860CDD95}" sibTransId="{95D7D6DC-2935-42D7-9423-8AC4E9235939}"/>
    <dgm:cxn modelId="{13F3898E-A807-4148-9A0D-24146609125F}" type="presOf" srcId="{04DE82EE-B9F0-454C-9096-4C66EB5C96D9}" destId="{36359839-F996-461E-98E7-00E9BAF440C9}" srcOrd="0" destOrd="0" presId="urn:microsoft.com/office/officeart/2005/8/layout/chevron1"/>
    <dgm:cxn modelId="{FF5582BB-4C8C-414E-8DFE-B76FA380C248}" type="presParOf" srcId="{36359839-F996-461E-98E7-00E9BAF440C9}" destId="{8D1E52A5-8A43-4BF5-83D3-BF7CE888138A}" srcOrd="0"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156734"/>
          <a:ext cx="3643489" cy="1457395"/>
        </a:xfrm>
        <a:prstGeom prst="chevron">
          <a:avLst/>
        </a:prstGeom>
        <a:solidFill>
          <a:srgbClr val="C00000">
            <a:alpha val="77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i="1" kern="1200">
              <a:solidFill>
                <a:schemeClr val="bg1">
                  <a:lumMod val="85000"/>
                </a:schemeClr>
              </a:solidFill>
              <a:effectLst/>
            </a:rPr>
            <a:t>Action 1: </a:t>
          </a:r>
          <a:br>
            <a:rPr lang="en-US" sz="2400" b="1" i="1" kern="1200">
              <a:solidFill>
                <a:schemeClr val="bg1">
                  <a:lumMod val="85000"/>
                </a:schemeClr>
              </a:solidFill>
              <a:effectLst/>
            </a:rPr>
          </a:br>
          <a:r>
            <a:rPr lang="en-US" sz="2400" b="1" i="1" kern="1200">
              <a:solidFill>
                <a:schemeClr val="bg1">
                  <a:lumMod val="85000"/>
                </a:schemeClr>
              </a:solidFill>
              <a:effectLst/>
            </a:rPr>
            <a:t>Mission / Task Analysis</a:t>
          </a:r>
        </a:p>
      </dsp:txBody>
      <dsp:txXfrm>
        <a:off x="728698" y="156734"/>
        <a:ext cx="2186094" cy="14573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296175"/>
          <a:ext cx="3066125" cy="1226449"/>
        </a:xfrm>
        <a:prstGeom prst="chevron">
          <a:avLst/>
        </a:prstGeom>
        <a:solidFill>
          <a:srgbClr val="C00000">
            <a:alpha val="77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i="1" kern="1200">
              <a:solidFill>
                <a:schemeClr val="bg1">
                  <a:lumMod val="85000"/>
                </a:schemeClr>
              </a:solidFill>
              <a:effectLst/>
            </a:rPr>
            <a:t>Action 1: </a:t>
          </a:r>
          <a:br>
            <a:rPr lang="en-US" sz="2000" b="1" i="1" kern="1200">
              <a:solidFill>
                <a:schemeClr val="bg1">
                  <a:lumMod val="85000"/>
                </a:schemeClr>
              </a:solidFill>
              <a:effectLst/>
            </a:rPr>
          </a:br>
          <a:r>
            <a:rPr lang="en-US" sz="2000" b="1" i="1" kern="1200">
              <a:solidFill>
                <a:schemeClr val="bg1">
                  <a:lumMod val="85000"/>
                </a:schemeClr>
              </a:solidFill>
              <a:effectLst/>
            </a:rPr>
            <a:t>Identify Control Options</a:t>
          </a:r>
        </a:p>
      </dsp:txBody>
      <dsp:txXfrm>
        <a:off x="613225" y="296175"/>
        <a:ext cx="1839676" cy="1226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16395"/>
          <a:ext cx="2213814" cy="885525"/>
        </a:xfrm>
        <a:prstGeom prst="chevron">
          <a:avLst/>
        </a:prstGeom>
        <a:solidFill>
          <a:srgbClr val="C00000">
            <a:alpha val="77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1" kern="1200">
              <a:solidFill>
                <a:schemeClr val="bg1">
                  <a:lumMod val="85000"/>
                </a:schemeClr>
              </a:solidFill>
              <a:effectLst/>
            </a:rPr>
            <a:t>Action 1: </a:t>
          </a:r>
          <a:br>
            <a:rPr lang="en-US" sz="1000" b="1" i="1" kern="1200">
              <a:solidFill>
                <a:schemeClr val="bg1">
                  <a:lumMod val="85000"/>
                </a:schemeClr>
              </a:solidFill>
              <a:effectLst/>
            </a:rPr>
          </a:br>
          <a:r>
            <a:rPr lang="en-US" sz="1000" b="1" i="1" kern="1200">
              <a:solidFill>
                <a:schemeClr val="bg1">
                  <a:lumMod val="85000"/>
                </a:schemeClr>
              </a:solidFill>
              <a:effectLst/>
            </a:rPr>
            <a:t>Identify Control Options</a:t>
          </a:r>
        </a:p>
      </dsp:txBody>
      <dsp:txXfrm>
        <a:off x="442763" y="16395"/>
        <a:ext cx="1328289" cy="8855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45165"/>
          <a:ext cx="2100925" cy="840370"/>
        </a:xfrm>
        <a:prstGeom prst="chevron">
          <a:avLst/>
        </a:prstGeom>
        <a:solidFill>
          <a:srgbClr val="C00000">
            <a:alpha val="77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1" kern="1200">
              <a:solidFill>
                <a:schemeClr val="bg1">
                  <a:lumMod val="85000"/>
                </a:schemeClr>
              </a:solidFill>
              <a:effectLst/>
            </a:rPr>
            <a:t>Action 1: </a:t>
          </a:r>
          <a:br>
            <a:rPr lang="en-US" sz="1000" b="1" i="1" kern="1200">
              <a:solidFill>
                <a:schemeClr val="bg1">
                  <a:lumMod val="85000"/>
                </a:schemeClr>
              </a:solidFill>
              <a:effectLst/>
            </a:rPr>
          </a:br>
          <a:r>
            <a:rPr lang="en-US" sz="1000" b="1" i="1" kern="1200">
              <a:solidFill>
                <a:schemeClr val="bg1">
                  <a:lumMod val="85000"/>
                </a:schemeClr>
              </a:solidFill>
              <a:effectLst/>
            </a:rPr>
            <a:t>Identify Control Options</a:t>
          </a:r>
        </a:p>
      </dsp:txBody>
      <dsp:txXfrm>
        <a:off x="420185" y="45165"/>
        <a:ext cx="1260555" cy="840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250851"/>
          <a:ext cx="2895601" cy="1158240"/>
        </a:xfrm>
        <a:prstGeom prst="chevron">
          <a:avLst/>
        </a:prstGeom>
        <a:solidFill>
          <a:srgbClr val="00B0F0">
            <a:alpha val="46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i="1" kern="1200">
              <a:solidFill>
                <a:schemeClr val="tx1"/>
              </a:solidFill>
              <a:effectLst/>
            </a:rPr>
            <a:t>Action 4: </a:t>
          </a:r>
          <a:br>
            <a:rPr lang="en-US" sz="2400" b="1" i="1" kern="1200">
              <a:solidFill>
                <a:schemeClr val="tx1"/>
              </a:solidFill>
              <a:effectLst/>
            </a:rPr>
          </a:br>
          <a:r>
            <a:rPr lang="en-US" sz="2400" b="1" i="1" kern="1200">
              <a:solidFill>
                <a:schemeClr val="tx1"/>
              </a:solidFill>
              <a:effectLst/>
            </a:rPr>
            <a:t>Select Risk Controls</a:t>
          </a:r>
        </a:p>
      </dsp:txBody>
      <dsp:txXfrm>
        <a:off x="579120" y="250851"/>
        <a:ext cx="1737361" cy="11582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138737"/>
          <a:ext cx="2895600" cy="1158240"/>
        </a:xfrm>
        <a:prstGeom prst="chevron">
          <a:avLst/>
        </a:prstGeom>
        <a:solidFill>
          <a:srgbClr val="FFFF00">
            <a:alpha val="46000"/>
          </a:srgbClr>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i="1" kern="1200">
              <a:solidFill>
                <a:schemeClr val="tx1"/>
              </a:solidFill>
              <a:effectLst/>
            </a:rPr>
            <a:t>Action 5: </a:t>
          </a:r>
          <a:br>
            <a:rPr lang="en-US" sz="2400" b="1" i="1" kern="1200">
              <a:solidFill>
                <a:schemeClr val="tx1"/>
              </a:solidFill>
              <a:effectLst/>
            </a:rPr>
          </a:br>
          <a:r>
            <a:rPr lang="en-US" sz="2400" b="1" i="1" kern="1200">
              <a:solidFill>
                <a:schemeClr val="tx1"/>
              </a:solidFill>
              <a:effectLst/>
            </a:rPr>
            <a:t>Make Risk Decision </a:t>
          </a:r>
        </a:p>
      </dsp:txBody>
      <dsp:txXfrm>
        <a:off x="579120" y="138737"/>
        <a:ext cx="1737360" cy="11582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1102" y="0"/>
          <a:ext cx="2255719" cy="800501"/>
        </a:xfrm>
        <a:prstGeom prst="chevron">
          <a:avLst/>
        </a:prstGeom>
        <a:solidFill>
          <a:srgbClr val="C00000">
            <a:alpha val="77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i="1" kern="1200">
              <a:solidFill>
                <a:schemeClr val="bg1">
                  <a:lumMod val="85000"/>
                </a:schemeClr>
              </a:solidFill>
              <a:effectLst/>
            </a:rPr>
            <a:t>Step 1</a:t>
          </a:r>
        </a:p>
        <a:p>
          <a:pPr marL="0" lvl="0" indent="0" algn="ctr" defTabSz="622300">
            <a:lnSpc>
              <a:spcPct val="90000"/>
            </a:lnSpc>
            <a:spcBef>
              <a:spcPct val="0"/>
            </a:spcBef>
            <a:spcAft>
              <a:spcPct val="35000"/>
            </a:spcAft>
            <a:buNone/>
          </a:pPr>
          <a:r>
            <a:rPr lang="en-US" sz="1400" b="1" i="1" kern="1200">
              <a:solidFill>
                <a:schemeClr val="bg1">
                  <a:lumMod val="85000"/>
                </a:schemeClr>
              </a:solidFill>
              <a:effectLst/>
            </a:rPr>
            <a:t>Action 1: </a:t>
          </a:r>
          <a:br>
            <a:rPr lang="en-US" sz="1400" b="1" i="1" kern="1200">
              <a:solidFill>
                <a:schemeClr val="bg1">
                  <a:lumMod val="85000"/>
                </a:schemeClr>
              </a:solidFill>
              <a:effectLst/>
            </a:rPr>
          </a:br>
          <a:r>
            <a:rPr lang="en-US" sz="1400" b="1" i="1" kern="1200">
              <a:solidFill>
                <a:schemeClr val="bg1">
                  <a:lumMod val="85000"/>
                </a:schemeClr>
              </a:solidFill>
              <a:effectLst/>
            </a:rPr>
            <a:t>Mission / Task Analysis</a:t>
          </a:r>
        </a:p>
      </dsp:txBody>
      <dsp:txXfrm>
        <a:off x="401353" y="0"/>
        <a:ext cx="1455218" cy="800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528832"/>
          <a:ext cx="3615266" cy="1446106"/>
        </a:xfrm>
        <a:prstGeom prst="chevron">
          <a:avLst/>
        </a:prstGeom>
        <a:solidFill>
          <a:srgbClr val="C00000">
            <a:alpha val="77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i="1" kern="1200">
              <a:solidFill>
                <a:schemeClr val="bg1">
                  <a:lumMod val="85000"/>
                </a:schemeClr>
              </a:solidFill>
              <a:effectLst/>
            </a:rPr>
            <a:t>Action 1: </a:t>
          </a:r>
          <a:br>
            <a:rPr lang="en-US" sz="2400" b="1" i="1" kern="1200">
              <a:solidFill>
                <a:schemeClr val="bg1">
                  <a:lumMod val="85000"/>
                </a:schemeClr>
              </a:solidFill>
              <a:effectLst/>
            </a:rPr>
          </a:br>
          <a:r>
            <a:rPr lang="en-US" sz="2400" b="1" i="1" kern="1200">
              <a:solidFill>
                <a:schemeClr val="bg1">
                  <a:lumMod val="85000"/>
                </a:schemeClr>
              </a:solidFill>
              <a:effectLst/>
            </a:rPr>
            <a:t>Assess Hazard Exposure</a:t>
          </a:r>
        </a:p>
      </dsp:txBody>
      <dsp:txXfrm>
        <a:off x="723053" y="528832"/>
        <a:ext cx="2169160" cy="1446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0"/>
          <a:ext cx="3611735" cy="1576703"/>
        </a:xfrm>
        <a:prstGeom prst="chevron">
          <a:avLst/>
        </a:prstGeom>
        <a:solidFill>
          <a:srgbClr val="92D050">
            <a:alpha val="77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i="1" kern="1200">
              <a:solidFill>
                <a:schemeClr val="tx1"/>
              </a:solidFill>
              <a:effectLst/>
            </a:rPr>
            <a:t>Action 2: </a:t>
          </a:r>
          <a:br>
            <a:rPr lang="en-US" sz="2400" b="1" i="1" kern="1200">
              <a:solidFill>
                <a:schemeClr val="tx1"/>
              </a:solidFill>
              <a:effectLst/>
            </a:rPr>
          </a:br>
          <a:r>
            <a:rPr lang="en-US" sz="2400" b="1" i="1" kern="1200">
              <a:solidFill>
                <a:schemeClr val="tx1"/>
              </a:solidFill>
              <a:effectLst/>
            </a:rPr>
            <a:t>Assess Hazard Severity</a:t>
          </a:r>
        </a:p>
      </dsp:txBody>
      <dsp:txXfrm>
        <a:off x="788352" y="0"/>
        <a:ext cx="2035032" cy="1576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18411"/>
          <a:ext cx="2229284" cy="891713"/>
        </a:xfrm>
        <a:prstGeom prst="chevron">
          <a:avLst/>
        </a:prstGeom>
        <a:solidFill>
          <a:srgbClr val="92D050">
            <a:alpha val="77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1" kern="1200">
              <a:solidFill>
                <a:schemeClr val="tx1"/>
              </a:solidFill>
              <a:effectLst/>
            </a:rPr>
            <a:t>Action 2: </a:t>
          </a:r>
          <a:br>
            <a:rPr lang="en-US" sz="1000" b="1" i="1" kern="1200">
              <a:solidFill>
                <a:schemeClr val="tx1"/>
              </a:solidFill>
              <a:effectLst/>
            </a:rPr>
          </a:br>
          <a:r>
            <a:rPr lang="en-US" sz="1000" b="1" i="1" kern="1200">
              <a:solidFill>
                <a:schemeClr val="tx1"/>
              </a:solidFill>
              <a:effectLst/>
            </a:rPr>
            <a:t>Assess Hazard Severity</a:t>
          </a:r>
        </a:p>
      </dsp:txBody>
      <dsp:txXfrm>
        <a:off x="445857" y="18411"/>
        <a:ext cx="1337571" cy="891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85398"/>
          <a:ext cx="3611735" cy="1444694"/>
        </a:xfrm>
        <a:prstGeom prst="chevron">
          <a:avLst/>
        </a:prstGeom>
        <a:solidFill>
          <a:schemeClr val="accent2">
            <a:lumMod val="40000"/>
            <a:lumOff val="60000"/>
            <a:alpha val="77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i="1" kern="1200">
              <a:solidFill>
                <a:schemeClr val="tx1"/>
              </a:solidFill>
              <a:effectLst/>
            </a:rPr>
            <a:t>Action 3: </a:t>
          </a:r>
          <a:br>
            <a:rPr lang="en-US" sz="2400" b="1" i="1" kern="1200">
              <a:solidFill>
                <a:schemeClr val="tx1"/>
              </a:solidFill>
              <a:effectLst/>
            </a:rPr>
          </a:br>
          <a:r>
            <a:rPr lang="en-US" sz="2400" b="1" i="1" kern="1200">
              <a:solidFill>
                <a:schemeClr val="tx1"/>
              </a:solidFill>
              <a:effectLst/>
            </a:rPr>
            <a:t>Assess Probability</a:t>
          </a:r>
        </a:p>
      </dsp:txBody>
      <dsp:txXfrm>
        <a:off x="722347" y="85398"/>
        <a:ext cx="2167041" cy="1444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63271"/>
          <a:ext cx="2037854" cy="815141"/>
        </a:xfrm>
        <a:prstGeom prst="chevron">
          <a:avLst/>
        </a:prstGeom>
        <a:solidFill>
          <a:schemeClr val="accent2">
            <a:lumMod val="40000"/>
            <a:lumOff val="60000"/>
            <a:alpha val="77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1" kern="1200">
              <a:solidFill>
                <a:schemeClr val="tx1"/>
              </a:solidFill>
              <a:effectLst/>
            </a:rPr>
            <a:t>Action 3: </a:t>
          </a:r>
          <a:br>
            <a:rPr lang="en-US" sz="1000" b="1" i="1" kern="1200">
              <a:solidFill>
                <a:schemeClr val="tx1"/>
              </a:solidFill>
              <a:effectLst/>
            </a:rPr>
          </a:br>
          <a:r>
            <a:rPr lang="en-US" sz="1000" b="1" i="1" kern="1200">
              <a:solidFill>
                <a:schemeClr val="tx1"/>
              </a:solidFill>
              <a:effectLst/>
            </a:rPr>
            <a:t>Assess Probability</a:t>
          </a:r>
        </a:p>
      </dsp:txBody>
      <dsp:txXfrm>
        <a:off x="407571" y="63271"/>
        <a:ext cx="1222713" cy="815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29228"/>
          <a:ext cx="2093817" cy="837526"/>
        </a:xfrm>
        <a:prstGeom prst="chevron">
          <a:avLst/>
        </a:prstGeom>
        <a:solidFill>
          <a:srgbClr val="00B0F0">
            <a:alpha val="46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1" kern="1200">
              <a:solidFill>
                <a:schemeClr val="tx1"/>
              </a:solidFill>
              <a:effectLst/>
            </a:rPr>
            <a:t>Action 4: </a:t>
          </a:r>
          <a:br>
            <a:rPr lang="en-US" sz="1000" b="1" i="1" kern="1200">
              <a:solidFill>
                <a:schemeClr val="tx1"/>
              </a:solidFill>
              <a:effectLst/>
            </a:rPr>
          </a:br>
          <a:r>
            <a:rPr lang="en-US" sz="1000" b="1" i="1" kern="1200">
              <a:solidFill>
                <a:schemeClr val="tx1"/>
              </a:solidFill>
              <a:effectLst/>
            </a:rPr>
            <a:t>Complete Risk Assessment</a:t>
          </a:r>
        </a:p>
      </dsp:txBody>
      <dsp:txXfrm>
        <a:off x="418763" y="29228"/>
        <a:ext cx="1256291" cy="8375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29700"/>
          <a:ext cx="2229284" cy="891713"/>
        </a:xfrm>
        <a:prstGeom prst="chevron">
          <a:avLst/>
        </a:prstGeom>
        <a:solidFill>
          <a:srgbClr val="00B0F0">
            <a:alpha val="46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1" kern="1200">
              <a:solidFill>
                <a:schemeClr val="tx1"/>
              </a:solidFill>
              <a:effectLst/>
            </a:rPr>
            <a:t>Action 4: </a:t>
          </a:r>
          <a:br>
            <a:rPr lang="en-US" sz="1000" b="1" i="1" kern="1200">
              <a:solidFill>
                <a:schemeClr val="tx1"/>
              </a:solidFill>
              <a:effectLst/>
            </a:rPr>
          </a:br>
          <a:r>
            <a:rPr lang="en-US" sz="1000" b="1" i="1" kern="1200">
              <a:solidFill>
                <a:schemeClr val="tx1"/>
              </a:solidFill>
              <a:effectLst/>
            </a:rPr>
            <a:t>Complete Risk Assessment</a:t>
          </a:r>
        </a:p>
      </dsp:txBody>
      <dsp:txXfrm>
        <a:off x="445857" y="29700"/>
        <a:ext cx="1337571" cy="8917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E52A5-8A43-4BF5-83D3-BF7CE888138A}">
      <dsp:nvSpPr>
        <dsp:cNvPr id="0" name=""/>
        <dsp:cNvSpPr/>
      </dsp:nvSpPr>
      <dsp:spPr>
        <a:xfrm>
          <a:off x="0" y="50787"/>
          <a:ext cx="2071239" cy="828495"/>
        </a:xfrm>
        <a:prstGeom prst="chevron">
          <a:avLst/>
        </a:prstGeom>
        <a:solidFill>
          <a:srgbClr val="00B0F0">
            <a:alpha val="46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1" kern="1200">
              <a:solidFill>
                <a:schemeClr val="tx1"/>
              </a:solidFill>
              <a:effectLst/>
            </a:rPr>
            <a:t>Action 4: </a:t>
          </a:r>
          <a:br>
            <a:rPr lang="en-US" sz="1000" b="1" i="1" kern="1200">
              <a:solidFill>
                <a:schemeClr val="tx1"/>
              </a:solidFill>
              <a:effectLst/>
            </a:rPr>
          </a:br>
          <a:r>
            <a:rPr lang="en-US" sz="1000" b="1" i="1" kern="1200">
              <a:solidFill>
                <a:schemeClr val="tx1"/>
              </a:solidFill>
              <a:effectLst/>
            </a:rPr>
            <a:t>Complete Risk Assessment</a:t>
          </a:r>
        </a:p>
      </dsp:txBody>
      <dsp:txXfrm>
        <a:off x="414248" y="50787"/>
        <a:ext cx="1242744" cy="8284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13E0BCA-609C-48B6-B0D3-EF5D1CAC4894}" type="datetimeFigureOut">
              <a:rPr lang="en-US" smtClean="0"/>
              <a:t>8/27/2025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77D18DA-6042-498F-AC99-A0F190DB4B2C}" type="slidenum">
              <a:rPr lang="en-US" smtClean="0"/>
              <a:t>‹#›</a:t>
            </a:fld>
            <a:endParaRPr lang="en-US"/>
          </a:p>
        </p:txBody>
      </p:sp>
    </p:spTree>
    <p:extLst>
      <p:ext uri="{BB962C8B-B14F-4D97-AF65-F5344CB8AC3E}">
        <p14:creationId xmlns:p14="http://schemas.microsoft.com/office/powerpoint/2010/main" val="1391746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E7290B8-C5A2-4625-BCE6-8BEEAC7E816C}" type="datetimeFigureOut">
              <a:rPr lang="en-US" smtClean="0"/>
              <a:t>8/27/2025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7137EA2-C2DF-4FB8-90FB-216E5A48FA15}" type="slidenum">
              <a:rPr lang="en-US" smtClean="0"/>
              <a:t>‹#›</a:t>
            </a:fld>
            <a:endParaRPr lang="en-US"/>
          </a:p>
        </p:txBody>
      </p:sp>
    </p:spTree>
    <p:extLst>
      <p:ext uri="{BB962C8B-B14F-4D97-AF65-F5344CB8AC3E}">
        <p14:creationId xmlns:p14="http://schemas.microsoft.com/office/powerpoint/2010/main" val="407409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37EA2-C2DF-4FB8-90FB-216E5A48FA15}" type="slidenum">
              <a:rPr lang="en-US" smtClean="0"/>
              <a:t>1</a:t>
            </a:fld>
            <a:endParaRPr lang="en-US"/>
          </a:p>
        </p:txBody>
      </p:sp>
    </p:spTree>
    <p:extLst>
      <p:ext uri="{BB962C8B-B14F-4D97-AF65-F5344CB8AC3E}">
        <p14:creationId xmlns:p14="http://schemas.microsoft.com/office/powerpoint/2010/main" val="377706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067546" y="0"/>
            <a:ext cx="3111623"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8675" name="Rectangle 4"/>
          <p:cNvSpPr>
            <a:spLocks noChangeArrowheads="1"/>
          </p:cNvSpPr>
          <p:nvPr/>
        </p:nvSpPr>
        <p:spPr bwMode="auto">
          <a:xfrm>
            <a:off x="1" y="0"/>
            <a:ext cx="3111623"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8676" name="Rectangle 5"/>
          <p:cNvSpPr>
            <a:spLocks noChangeArrowheads="1"/>
          </p:cNvSpPr>
          <p:nvPr/>
        </p:nvSpPr>
        <p:spPr bwMode="auto">
          <a:xfrm>
            <a:off x="4067546" y="0"/>
            <a:ext cx="3111623"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8677" name="Rectangle 6"/>
          <p:cNvSpPr>
            <a:spLocks noChangeArrowheads="1"/>
          </p:cNvSpPr>
          <p:nvPr/>
        </p:nvSpPr>
        <p:spPr bwMode="auto">
          <a:xfrm>
            <a:off x="1" y="0"/>
            <a:ext cx="3111623"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8678" name="Rectangle 7"/>
          <p:cNvSpPr>
            <a:spLocks noGrp="1" noRot="1" noChangeAspect="1" noChangeArrowheads="1" noTextEdit="1"/>
          </p:cNvSpPr>
          <p:nvPr>
            <p:ph type="sldImg"/>
          </p:nvPr>
        </p:nvSpPr>
        <p:spPr>
          <a:xfrm>
            <a:off x="449263" y="715963"/>
            <a:ext cx="6281737" cy="3533775"/>
          </a:xfrm>
          <a:ln cap="flat"/>
        </p:spPr>
      </p:sp>
      <p:sp>
        <p:nvSpPr>
          <p:cNvPr id="28679" name="Rectangle 8"/>
          <p:cNvSpPr>
            <a:spLocks noGrp="1" noChangeArrowheads="1"/>
          </p:cNvSpPr>
          <p:nvPr>
            <p:ph type="body" idx="1"/>
          </p:nvPr>
        </p:nvSpPr>
        <p:spPr>
          <a:xfrm>
            <a:off x="234103" y="4492934"/>
            <a:ext cx="6710962" cy="425212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06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067546" y="0"/>
            <a:ext cx="3111623"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30723" name="Rectangle 3"/>
          <p:cNvSpPr>
            <a:spLocks noChangeArrowheads="1"/>
          </p:cNvSpPr>
          <p:nvPr/>
        </p:nvSpPr>
        <p:spPr bwMode="auto">
          <a:xfrm>
            <a:off x="1" y="8979403"/>
            <a:ext cx="3111623" cy="4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30724" name="Rectangle 4"/>
          <p:cNvSpPr>
            <a:spLocks noChangeArrowheads="1"/>
          </p:cNvSpPr>
          <p:nvPr/>
        </p:nvSpPr>
        <p:spPr bwMode="auto">
          <a:xfrm>
            <a:off x="1" y="0"/>
            <a:ext cx="3111623"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30725" name="Rectangle 5"/>
          <p:cNvSpPr>
            <a:spLocks noChangeArrowheads="1"/>
          </p:cNvSpPr>
          <p:nvPr/>
        </p:nvSpPr>
        <p:spPr bwMode="auto">
          <a:xfrm>
            <a:off x="4067546" y="0"/>
            <a:ext cx="3111623"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30726" name="Rectangle 6"/>
          <p:cNvSpPr>
            <a:spLocks noChangeArrowheads="1"/>
          </p:cNvSpPr>
          <p:nvPr/>
        </p:nvSpPr>
        <p:spPr bwMode="auto">
          <a:xfrm>
            <a:off x="1" y="0"/>
            <a:ext cx="3111623"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30727" name="Rectangle 7"/>
          <p:cNvSpPr>
            <a:spLocks noGrp="1" noRot="1" noChangeAspect="1" noChangeArrowheads="1" noTextEdit="1"/>
          </p:cNvSpPr>
          <p:nvPr>
            <p:ph type="sldImg"/>
          </p:nvPr>
        </p:nvSpPr>
        <p:spPr>
          <a:xfrm>
            <a:off x="449263" y="715963"/>
            <a:ext cx="6281737" cy="3533775"/>
          </a:xfrm>
          <a:ln cap="flat"/>
        </p:spPr>
      </p:sp>
      <p:sp>
        <p:nvSpPr>
          <p:cNvPr id="30728" name="Rectangle 8"/>
          <p:cNvSpPr>
            <a:spLocks noGrp="1" noChangeArrowheads="1"/>
          </p:cNvSpPr>
          <p:nvPr>
            <p:ph type="body" idx="1"/>
          </p:nvPr>
        </p:nvSpPr>
        <p:spPr>
          <a:xfrm>
            <a:off x="234103" y="4266671"/>
            <a:ext cx="6788997" cy="5197581"/>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a:latin typeface="Times New Roman" panose="02020603050405020304" pitchFamily="18" charset="0"/>
            </a:endParaRPr>
          </a:p>
        </p:txBody>
      </p:sp>
    </p:spTree>
    <p:extLst>
      <p:ext uri="{BB962C8B-B14F-4D97-AF65-F5344CB8AC3E}">
        <p14:creationId xmlns:p14="http://schemas.microsoft.com/office/powerpoint/2010/main" val="2440748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49263" y="715963"/>
            <a:ext cx="6281737" cy="3533775"/>
          </a:xfrm>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CITE:</a:t>
            </a:r>
            <a:r>
              <a:rPr lang="en-US" altLang="en-US">
                <a:latin typeface="Times New Roman" panose="02020603050405020304" pitchFamily="18" charset="0"/>
              </a:rPr>
              <a:t> Remind folks – </a:t>
            </a:r>
            <a:r>
              <a:rPr lang="en-US" altLang="en-US" i="1" u="sng">
                <a:latin typeface="Times New Roman" panose="02020603050405020304" pitchFamily="18" charset="0"/>
              </a:rPr>
              <a:t>Is it Dumb, Dangerous or Different</a:t>
            </a:r>
            <a:r>
              <a:rPr lang="en-US" altLang="en-US">
                <a:latin typeface="Times New Roman" panose="02020603050405020304" pitchFamily="18" charset="0"/>
              </a:rPr>
              <a:t>?? Then maybe it shouldn’t be done!</a:t>
            </a:r>
          </a:p>
          <a:p>
            <a:endParaRPr lang="en-US" altLang="en-US">
              <a:latin typeface="Times New Roman" panose="02020603050405020304" pitchFamily="18" charset="0"/>
            </a:endParaRPr>
          </a:p>
        </p:txBody>
      </p:sp>
      <p:sp>
        <p:nvSpPr>
          <p:cNvPr id="38916" name="Slide Number Placeholder 3"/>
          <p:cNvSpPr>
            <a:spLocks noGrp="1"/>
          </p:cNvSpPr>
          <p:nvPr>
            <p:ph type="sldNum" sz="quarter" idx="4294967295"/>
          </p:nvPr>
        </p:nvSpPr>
        <p:spPr bwMode="auto">
          <a:xfrm>
            <a:off x="4065921" y="8987485"/>
            <a:ext cx="3111623" cy="4751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5" tIns="46653" rIns="93305" bIns="46653"/>
          <a:lstStyle>
            <a:lvl1pPr>
              <a:spcBef>
                <a:spcPct val="30000"/>
              </a:spcBef>
              <a:defRPr sz="1200">
                <a:solidFill>
                  <a:schemeClr val="tx1"/>
                </a:solidFill>
                <a:latin typeface="Times New Roman" panose="02020603050405020304" pitchFamily="18" charset="0"/>
              </a:defRPr>
            </a:lvl1pPr>
            <a:lvl2pPr marL="756635" indent="-290017">
              <a:spcBef>
                <a:spcPct val="30000"/>
              </a:spcBef>
              <a:defRPr sz="1200">
                <a:solidFill>
                  <a:schemeClr val="tx1"/>
                </a:solidFill>
                <a:latin typeface="Times New Roman" panose="02020603050405020304" pitchFamily="18" charset="0"/>
              </a:defRPr>
            </a:lvl2pPr>
            <a:lvl3pPr marL="1163305" indent="-231689">
              <a:spcBef>
                <a:spcPct val="30000"/>
              </a:spcBef>
              <a:defRPr sz="1200">
                <a:solidFill>
                  <a:schemeClr val="tx1"/>
                </a:solidFill>
                <a:latin typeface="Times New Roman" panose="02020603050405020304" pitchFamily="18" charset="0"/>
              </a:defRPr>
            </a:lvl3pPr>
            <a:lvl4pPr marL="1629924" indent="-231689">
              <a:spcBef>
                <a:spcPct val="30000"/>
              </a:spcBef>
              <a:defRPr sz="1200">
                <a:solidFill>
                  <a:schemeClr val="tx1"/>
                </a:solidFill>
                <a:latin typeface="Times New Roman" panose="02020603050405020304" pitchFamily="18" charset="0"/>
              </a:defRPr>
            </a:lvl4pPr>
            <a:lvl5pPr marL="2094922" indent="-231689">
              <a:spcBef>
                <a:spcPct val="30000"/>
              </a:spcBef>
              <a:defRPr sz="1200">
                <a:solidFill>
                  <a:schemeClr val="tx1"/>
                </a:solidFill>
                <a:latin typeface="Times New Roman" panose="02020603050405020304" pitchFamily="18" charset="0"/>
              </a:defRPr>
            </a:lvl5pPr>
            <a:lvl6pPr marL="2561541" indent="-231689" eaLnBrk="0" fontAlgn="base" hangingPunct="0">
              <a:spcBef>
                <a:spcPct val="30000"/>
              </a:spcBef>
              <a:spcAft>
                <a:spcPct val="0"/>
              </a:spcAft>
              <a:defRPr sz="1200">
                <a:solidFill>
                  <a:schemeClr val="tx1"/>
                </a:solidFill>
                <a:latin typeface="Times New Roman" panose="02020603050405020304" pitchFamily="18" charset="0"/>
              </a:defRPr>
            </a:lvl6pPr>
            <a:lvl7pPr marL="3028159" indent="-231689" eaLnBrk="0" fontAlgn="base" hangingPunct="0">
              <a:spcBef>
                <a:spcPct val="30000"/>
              </a:spcBef>
              <a:spcAft>
                <a:spcPct val="0"/>
              </a:spcAft>
              <a:defRPr sz="1200">
                <a:solidFill>
                  <a:schemeClr val="tx1"/>
                </a:solidFill>
                <a:latin typeface="Times New Roman" panose="02020603050405020304" pitchFamily="18" charset="0"/>
              </a:defRPr>
            </a:lvl7pPr>
            <a:lvl8pPr marL="3494777" indent="-231689" eaLnBrk="0" fontAlgn="base" hangingPunct="0">
              <a:spcBef>
                <a:spcPct val="30000"/>
              </a:spcBef>
              <a:spcAft>
                <a:spcPct val="0"/>
              </a:spcAft>
              <a:defRPr sz="1200">
                <a:solidFill>
                  <a:schemeClr val="tx1"/>
                </a:solidFill>
                <a:latin typeface="Times New Roman" panose="02020603050405020304" pitchFamily="18" charset="0"/>
              </a:defRPr>
            </a:lvl8pPr>
            <a:lvl9pPr marL="3961396" indent="-23168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D40C0BF-4E6C-4F46-BD94-EEB74A971B56}" type="slidenum">
              <a:rPr lang="en-US" altLang="en-US" sz="1800">
                <a:latin typeface="Arial" panose="020B0604020202020204" pitchFamily="34" charset="0"/>
              </a:rPr>
              <a:pPr eaLnBrk="1" hangingPunct="1">
                <a:spcBef>
                  <a:spcPct val="0"/>
                </a:spcBef>
              </a:pPr>
              <a:t>17</a:t>
            </a:fld>
            <a:endParaRPr lang="en-US" altLang="en-US" sz="1800">
              <a:latin typeface="Arial" panose="020B0604020202020204" pitchFamily="34" charset="0"/>
            </a:endParaRPr>
          </a:p>
        </p:txBody>
      </p:sp>
    </p:spTree>
    <p:extLst>
      <p:ext uri="{BB962C8B-B14F-4D97-AF65-F5344CB8AC3E}">
        <p14:creationId xmlns:p14="http://schemas.microsoft.com/office/powerpoint/2010/main" val="2976602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49263" y="715963"/>
            <a:ext cx="6281737" cy="3533775"/>
          </a:xfrm>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3748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0D49B-804C-FDEE-CAD6-03E076F49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B3694-4B37-387B-C1E9-C27330FDA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4854A-5308-8E81-697B-B08DC897C9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8B54D5-6492-1A4D-3A3B-F76DC5BD5870}"/>
              </a:ext>
            </a:extLst>
          </p:cNvPr>
          <p:cNvSpPr>
            <a:spLocks noGrp="1"/>
          </p:cNvSpPr>
          <p:nvPr>
            <p:ph type="sldNum" sz="quarter" idx="5"/>
          </p:nvPr>
        </p:nvSpPr>
        <p:spPr/>
        <p:txBody>
          <a:bodyPr/>
          <a:lstStyle/>
          <a:p>
            <a:fld id="{27137EA2-C2DF-4FB8-90FB-216E5A48FA15}" type="slidenum">
              <a:rPr lang="en-US" smtClean="0"/>
              <a:t>19</a:t>
            </a:fld>
            <a:endParaRPr lang="en-US"/>
          </a:p>
        </p:txBody>
      </p:sp>
    </p:spTree>
    <p:extLst>
      <p:ext uri="{BB962C8B-B14F-4D97-AF65-F5344CB8AC3E}">
        <p14:creationId xmlns:p14="http://schemas.microsoft.com/office/powerpoint/2010/main" val="49769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4065921" y="8987485"/>
            <a:ext cx="3111623" cy="4751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5" tIns="46653" rIns="93305" bIns="46653"/>
          <a:lstStyle>
            <a:lvl1pPr>
              <a:spcBef>
                <a:spcPct val="30000"/>
              </a:spcBef>
              <a:defRPr sz="1200">
                <a:solidFill>
                  <a:schemeClr val="tx1"/>
                </a:solidFill>
                <a:latin typeface="Times New Roman" panose="02020603050405020304" pitchFamily="18" charset="0"/>
              </a:defRPr>
            </a:lvl1pPr>
            <a:lvl2pPr marL="756635" indent="-290017">
              <a:spcBef>
                <a:spcPct val="30000"/>
              </a:spcBef>
              <a:defRPr sz="1200">
                <a:solidFill>
                  <a:schemeClr val="tx1"/>
                </a:solidFill>
                <a:latin typeface="Times New Roman" panose="02020603050405020304" pitchFamily="18" charset="0"/>
              </a:defRPr>
            </a:lvl2pPr>
            <a:lvl3pPr marL="1163305" indent="-231689">
              <a:spcBef>
                <a:spcPct val="30000"/>
              </a:spcBef>
              <a:defRPr sz="1200">
                <a:solidFill>
                  <a:schemeClr val="tx1"/>
                </a:solidFill>
                <a:latin typeface="Times New Roman" panose="02020603050405020304" pitchFamily="18" charset="0"/>
              </a:defRPr>
            </a:lvl3pPr>
            <a:lvl4pPr marL="1629924" indent="-231689">
              <a:spcBef>
                <a:spcPct val="30000"/>
              </a:spcBef>
              <a:defRPr sz="1200">
                <a:solidFill>
                  <a:schemeClr val="tx1"/>
                </a:solidFill>
                <a:latin typeface="Times New Roman" panose="02020603050405020304" pitchFamily="18" charset="0"/>
              </a:defRPr>
            </a:lvl4pPr>
            <a:lvl5pPr marL="2094922" indent="-231689">
              <a:spcBef>
                <a:spcPct val="30000"/>
              </a:spcBef>
              <a:defRPr sz="1200">
                <a:solidFill>
                  <a:schemeClr val="tx1"/>
                </a:solidFill>
                <a:latin typeface="Times New Roman" panose="02020603050405020304" pitchFamily="18" charset="0"/>
              </a:defRPr>
            </a:lvl5pPr>
            <a:lvl6pPr marL="2561541" indent="-231689" eaLnBrk="0" fontAlgn="base" hangingPunct="0">
              <a:spcBef>
                <a:spcPct val="30000"/>
              </a:spcBef>
              <a:spcAft>
                <a:spcPct val="0"/>
              </a:spcAft>
              <a:defRPr sz="1200">
                <a:solidFill>
                  <a:schemeClr val="tx1"/>
                </a:solidFill>
                <a:latin typeface="Times New Roman" panose="02020603050405020304" pitchFamily="18" charset="0"/>
              </a:defRPr>
            </a:lvl6pPr>
            <a:lvl7pPr marL="3028159" indent="-231689" eaLnBrk="0" fontAlgn="base" hangingPunct="0">
              <a:spcBef>
                <a:spcPct val="30000"/>
              </a:spcBef>
              <a:spcAft>
                <a:spcPct val="0"/>
              </a:spcAft>
              <a:defRPr sz="1200">
                <a:solidFill>
                  <a:schemeClr val="tx1"/>
                </a:solidFill>
                <a:latin typeface="Times New Roman" panose="02020603050405020304" pitchFamily="18" charset="0"/>
              </a:defRPr>
            </a:lvl7pPr>
            <a:lvl8pPr marL="3494777" indent="-231689" eaLnBrk="0" fontAlgn="base" hangingPunct="0">
              <a:spcBef>
                <a:spcPct val="30000"/>
              </a:spcBef>
              <a:spcAft>
                <a:spcPct val="0"/>
              </a:spcAft>
              <a:defRPr sz="1200">
                <a:solidFill>
                  <a:schemeClr val="tx1"/>
                </a:solidFill>
                <a:latin typeface="Times New Roman" panose="02020603050405020304" pitchFamily="18" charset="0"/>
              </a:defRPr>
            </a:lvl8pPr>
            <a:lvl9pPr marL="3961396" indent="-23168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B96DB06-FC3E-4887-A67D-5147A258D28C}" type="slidenum">
              <a:rPr lang="en-US" altLang="en-US" sz="1800">
                <a:latin typeface="Arial" panose="020B0604020202020204" pitchFamily="34" charset="0"/>
              </a:rPr>
              <a:pPr eaLnBrk="1" hangingPunct="1">
                <a:spcBef>
                  <a:spcPct val="0"/>
                </a:spcBef>
              </a:pPr>
              <a:t>20</a:t>
            </a:fld>
            <a:endParaRPr lang="en-US" altLang="en-US" sz="1800">
              <a:latin typeface="Arial" panose="020B0604020202020204" pitchFamily="34" charset="0"/>
            </a:endParaRPr>
          </a:p>
        </p:txBody>
      </p:sp>
      <p:sp>
        <p:nvSpPr>
          <p:cNvPr id="43011" name="Slide Image Placeholder 5"/>
          <p:cNvSpPr>
            <a:spLocks noGrp="1" noRot="1" noChangeAspect="1" noTextEdit="1"/>
          </p:cNvSpPr>
          <p:nvPr>
            <p:ph type="sldImg"/>
          </p:nvPr>
        </p:nvSpPr>
        <p:spPr>
          <a:xfrm>
            <a:off x="449263" y="715963"/>
            <a:ext cx="6281737" cy="3533775"/>
          </a:xfrm>
          <a:ln/>
        </p:spPr>
      </p:sp>
      <p:sp>
        <p:nvSpPr>
          <p:cNvPr id="43012" name="Notes Placeholder 6"/>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i="1" u="sng">
              <a:latin typeface="Times New Roman" panose="02020603050405020304" pitchFamily="18" charset="0"/>
            </a:endParaRPr>
          </a:p>
        </p:txBody>
      </p:sp>
    </p:spTree>
    <p:extLst>
      <p:ext uri="{BB962C8B-B14F-4D97-AF65-F5344CB8AC3E}">
        <p14:creationId xmlns:p14="http://schemas.microsoft.com/office/powerpoint/2010/main" val="755735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77827"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77828"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77829" name="Rectangle 5"/>
          <p:cNvSpPr>
            <a:spLocks noGrp="1" noRot="1" noChangeAspect="1" noChangeArrowheads="1" noTextEdit="1"/>
          </p:cNvSpPr>
          <p:nvPr>
            <p:ph type="sldImg"/>
          </p:nvPr>
        </p:nvSpPr>
        <p:spPr>
          <a:ln cap="flat"/>
        </p:spPr>
      </p:sp>
      <p:sp>
        <p:nvSpPr>
          <p:cNvPr id="77830" name="Notes Placeholder 7"/>
          <p:cNvSpPr>
            <a:spLocks noGrp="1"/>
          </p:cNvSpPr>
          <p:nvPr>
            <p:ph type="body" idx="1"/>
          </p:nvPr>
        </p:nvSpPr>
        <p:spPr>
          <a:xfrm>
            <a:off x="234103" y="4505864"/>
            <a:ext cx="6723968"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109179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77827"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77828"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77829" name="Rectangle 5"/>
          <p:cNvSpPr>
            <a:spLocks noGrp="1" noRot="1" noChangeAspect="1" noChangeArrowheads="1" noTextEdit="1"/>
          </p:cNvSpPr>
          <p:nvPr>
            <p:ph type="sldImg"/>
          </p:nvPr>
        </p:nvSpPr>
        <p:spPr>
          <a:ln cap="flat"/>
        </p:spPr>
      </p:sp>
      <p:sp>
        <p:nvSpPr>
          <p:cNvPr id="77830" name="Notes Placeholder 7"/>
          <p:cNvSpPr>
            <a:spLocks noGrp="1"/>
          </p:cNvSpPr>
          <p:nvPr>
            <p:ph type="body" idx="1"/>
          </p:nvPr>
        </p:nvSpPr>
        <p:spPr>
          <a:xfrm>
            <a:off x="234103" y="4505864"/>
            <a:ext cx="6723968"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148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78851"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78852" name="Rectangle 5"/>
          <p:cNvSpPr>
            <a:spLocks noGrp="1" noRot="1" noChangeAspect="1" noChangeArrowheads="1" noTextEdit="1"/>
          </p:cNvSpPr>
          <p:nvPr>
            <p:ph type="sldImg"/>
          </p:nvPr>
        </p:nvSpPr>
        <p:spPr>
          <a:ln cap="flat"/>
        </p:spPr>
      </p:sp>
      <p:sp>
        <p:nvSpPr>
          <p:cNvPr id="78853" name="Rectangle 6"/>
          <p:cNvSpPr>
            <a:spLocks noGrp="1" noChangeArrowheads="1"/>
          </p:cNvSpPr>
          <p:nvPr>
            <p:ph type="body" idx="1"/>
          </p:nvPr>
        </p:nvSpPr>
        <p:spPr>
          <a:xfrm>
            <a:off x="234104" y="4499399"/>
            <a:ext cx="6802002" cy="4256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u="sng">
                <a:latin typeface="Arial" charset="0"/>
                <a:cs typeface="Arial" charset="0"/>
              </a:rPr>
              <a:t>CITE</a:t>
            </a:r>
            <a:r>
              <a:rPr lang="en-US" altLang="en-US" sz="1600">
                <a:latin typeface="Arial" charset="0"/>
                <a:cs typeface="Arial" charset="0"/>
              </a:rPr>
              <a:t>: “Failing to plan is planning to fail.” Consider discussing the story of Aaron Ralston (127 Hours) who was a high risk taker who thought the weekend trip  to go hiking and rappelling by himself was a low risk event, but turned into a life or death situation as a result of his failure to plan.</a:t>
            </a:r>
          </a:p>
        </p:txBody>
      </p:sp>
    </p:spTree>
    <p:extLst>
      <p:ext uri="{BB962C8B-B14F-4D97-AF65-F5344CB8AC3E}">
        <p14:creationId xmlns:p14="http://schemas.microsoft.com/office/powerpoint/2010/main" val="80513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79875"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79876" name="Rectangle 5"/>
          <p:cNvSpPr>
            <a:spLocks noGrp="1" noRot="1" noChangeAspect="1" noChangeArrowheads="1" noTextEdit="1"/>
          </p:cNvSpPr>
          <p:nvPr>
            <p:ph type="sldImg"/>
          </p:nvPr>
        </p:nvSpPr>
        <p:spPr>
          <a:ln cap="flat"/>
        </p:spPr>
      </p:sp>
      <p:sp>
        <p:nvSpPr>
          <p:cNvPr id="79877" name="Rectangle 6"/>
          <p:cNvSpPr>
            <a:spLocks noGrp="1" noChangeArrowheads="1"/>
          </p:cNvSpPr>
          <p:nvPr>
            <p:ph type="body" idx="1"/>
          </p:nvPr>
        </p:nvSpPr>
        <p:spPr>
          <a:xfrm>
            <a:off x="234104" y="4499399"/>
            <a:ext cx="6802002" cy="4256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charset="0"/>
                <a:cs typeface="Arial" charset="0"/>
              </a:rPr>
              <a:t>Always start with the mission statement, written or verbal.  </a:t>
            </a:r>
          </a:p>
          <a:p>
            <a:r>
              <a:rPr lang="en-US" altLang="en-US" sz="1600">
                <a:latin typeface="Arial" charset="0"/>
                <a:cs typeface="Arial" charset="0"/>
              </a:rPr>
              <a:t>Create a list or chart to show the major phases or steps in the job process.  </a:t>
            </a:r>
          </a:p>
          <a:p>
            <a:r>
              <a:rPr lang="en-US" altLang="en-US" sz="1600">
                <a:latin typeface="Arial" charset="0"/>
                <a:cs typeface="Arial" charset="0"/>
              </a:rPr>
              <a:t>It is also helpful to use a timeline to help understand the flow of the proposed mission.  </a:t>
            </a:r>
          </a:p>
          <a:p>
            <a:r>
              <a:rPr lang="en-US" altLang="en-US" sz="1600">
                <a:latin typeface="Arial" charset="0"/>
                <a:cs typeface="Arial" charset="0"/>
              </a:rPr>
              <a:t>If this mission, or one like this mission, has been done in the past, there will be after action reports, lessons learned, etc. These will  help you decide what to include in your list.  You’re doomed to repeat if you don’t look at past issues.</a:t>
            </a:r>
          </a:p>
          <a:p>
            <a:endParaRPr lang="en-US" altLang="en-US" sz="1600">
              <a:latin typeface="Arial" charset="0"/>
              <a:cs typeface="Arial" charset="0"/>
            </a:endParaRPr>
          </a:p>
          <a:p>
            <a:r>
              <a:rPr lang="en-US" altLang="en-US" sz="1600">
                <a:latin typeface="Arial" charset="0"/>
                <a:cs typeface="Arial" charset="0"/>
              </a:rPr>
              <a:t>Get the right people involved to help ID the hazards.</a:t>
            </a:r>
          </a:p>
        </p:txBody>
      </p:sp>
    </p:spTree>
    <p:extLst>
      <p:ext uri="{BB962C8B-B14F-4D97-AF65-F5344CB8AC3E}">
        <p14:creationId xmlns:p14="http://schemas.microsoft.com/office/powerpoint/2010/main" val="110454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Ensure training facilitators bring laptops for access to resources and ability to fill out DD Form 2977.</a:t>
            </a:r>
          </a:p>
          <a:p>
            <a:endParaRPr lang="en-US"/>
          </a:p>
          <a:p>
            <a:r>
              <a:rPr lang="en-US"/>
              <a:t>TASKORD goal is to standardize use of DD Form 2977, since that is the product generated from JRAT. This has not yet been updated in the DAFI 90-802 or DAFPAM 90-803, which still references the DAF Form 4437, </a:t>
            </a:r>
            <a:r>
              <a:rPr lang="en-US" i="1"/>
              <a:t>Deliberate Risk Assessment Worksheet</a:t>
            </a:r>
            <a:r>
              <a:rPr lang="en-US" i="0"/>
              <a: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37EA2-C2DF-4FB8-90FB-216E5A48FA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35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91139"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91140" name="Rectangle 5"/>
          <p:cNvSpPr>
            <a:spLocks noGrp="1" noRot="1" noChangeAspect="1" noChangeArrowheads="1" noTextEdit="1"/>
          </p:cNvSpPr>
          <p:nvPr>
            <p:ph type="sldImg"/>
          </p:nvPr>
        </p:nvSpPr>
        <p:spPr>
          <a:ln cap="flat"/>
        </p:spPr>
      </p:sp>
      <p:sp>
        <p:nvSpPr>
          <p:cNvPr id="91141" name="Rectangle 6"/>
          <p:cNvSpPr>
            <a:spLocks noGrp="1" noChangeArrowheads="1"/>
          </p:cNvSpPr>
          <p:nvPr>
            <p:ph type="body" idx="1"/>
          </p:nvPr>
        </p:nvSpPr>
        <p:spPr>
          <a:xfrm>
            <a:off x="234104" y="4499399"/>
            <a:ext cx="6802002" cy="4256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u="sng">
                <a:latin typeface="Arial" charset="0"/>
                <a:cs typeface="Arial" charset="0"/>
              </a:rPr>
              <a:t>Cite:</a:t>
            </a:r>
            <a:r>
              <a:rPr lang="en-US" altLang="en-US" sz="1600">
                <a:latin typeface="Arial" charset="0"/>
                <a:cs typeface="Arial" charset="0"/>
              </a:rPr>
              <a:t> For example, a warm weather (WX) unit deploying their personnel to a cold WX environment. They may not perform as effectively – cold hands, inadequate gear for the environment, takes time to adapt, etc.</a:t>
            </a:r>
          </a:p>
          <a:p>
            <a:endParaRPr lang="en-US" altLang="en-US" sz="1600">
              <a:latin typeface="Arial" charset="0"/>
              <a:cs typeface="Arial" charset="0"/>
            </a:endParaRPr>
          </a:p>
          <a:p>
            <a:r>
              <a:rPr lang="en-US" altLang="en-US" sz="1600">
                <a:latin typeface="Arial" charset="0"/>
                <a:cs typeface="Arial" charset="0"/>
              </a:rPr>
              <a:t>If this mission or one like this mission has been done in the past there will be after action reports, lessons learned, etc., that will  help you decide what to include in your list.  </a:t>
            </a:r>
          </a:p>
        </p:txBody>
      </p:sp>
    </p:spTree>
    <p:extLst>
      <p:ext uri="{BB962C8B-B14F-4D97-AF65-F5344CB8AC3E}">
        <p14:creationId xmlns:p14="http://schemas.microsoft.com/office/powerpoint/2010/main" val="2830858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93187"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93188" name="Rectangle 5"/>
          <p:cNvSpPr>
            <a:spLocks noGrp="1" noRot="1" noChangeAspect="1" noChangeArrowheads="1" noTextEdit="1"/>
          </p:cNvSpPr>
          <p:nvPr>
            <p:ph type="sldImg"/>
          </p:nvPr>
        </p:nvSpPr>
        <p:spPr>
          <a:ln cap="flat"/>
        </p:spPr>
      </p:sp>
      <p:sp>
        <p:nvSpPr>
          <p:cNvPr id="93189" name="Rectangle 6"/>
          <p:cNvSpPr>
            <a:spLocks noGrp="1" noChangeArrowheads="1"/>
          </p:cNvSpPr>
          <p:nvPr>
            <p:ph type="body" idx="1"/>
          </p:nvPr>
        </p:nvSpPr>
        <p:spPr>
          <a:xfrm>
            <a:off x="234104" y="4499399"/>
            <a:ext cx="6802002" cy="4256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charset="0"/>
                <a:cs typeface="Arial" charset="0"/>
              </a:rPr>
              <a:t>Note: Can </a:t>
            </a:r>
            <a:r>
              <a:rPr lang="en-US" altLang="en-US" sz="1600" b="1" i="1" u="sng">
                <a:latin typeface="Arial" charset="0"/>
                <a:cs typeface="Arial" charset="0"/>
              </a:rPr>
              <a:t>hand out the 5 whys </a:t>
            </a:r>
            <a:r>
              <a:rPr lang="en-US" altLang="en-US" sz="1600">
                <a:latin typeface="Arial" charset="0"/>
                <a:cs typeface="Arial" charset="0"/>
              </a:rPr>
              <a:t>of root cause info sheets at this time to class.</a:t>
            </a:r>
          </a:p>
          <a:p>
            <a:r>
              <a:rPr lang="en-US" altLang="en-US" sz="1600" b="1">
                <a:latin typeface="Arial" charset="0"/>
                <a:cs typeface="Arial" charset="0"/>
              </a:rPr>
              <a:t>Five</a:t>
            </a:r>
            <a:r>
              <a:rPr lang="en-US" altLang="en-US" sz="1600">
                <a:latin typeface="Arial" charset="0"/>
                <a:cs typeface="Arial" charset="0"/>
              </a:rPr>
              <a:t> </a:t>
            </a:r>
            <a:r>
              <a:rPr lang="en-US" altLang="en-US" sz="1600" b="1">
                <a:latin typeface="Arial" charset="0"/>
                <a:cs typeface="Arial" charset="0"/>
              </a:rPr>
              <a:t>Whys</a:t>
            </a:r>
            <a:r>
              <a:rPr lang="en-US" altLang="en-US" sz="1600">
                <a:latin typeface="Arial" charset="0"/>
                <a:cs typeface="Arial" charset="0"/>
              </a:rPr>
              <a:t>?  Why did the plane crash?  Because there was an engine fire.</a:t>
            </a:r>
          </a:p>
          <a:p>
            <a:r>
              <a:rPr lang="en-US" altLang="en-US" sz="1600">
                <a:latin typeface="Arial" charset="0"/>
                <a:cs typeface="Arial" charset="0"/>
              </a:rPr>
              <a:t>	Why was there an engine fire?  Because there was a fuel leak.</a:t>
            </a:r>
          </a:p>
          <a:p>
            <a:r>
              <a:rPr lang="en-US" altLang="en-US" sz="1600">
                <a:latin typeface="Arial" charset="0"/>
                <a:cs typeface="Arial" charset="0"/>
              </a:rPr>
              <a:t>	Why was there a fuel leak?  Because a fuel line cracked and leaked fuel.</a:t>
            </a:r>
          </a:p>
          <a:p>
            <a:r>
              <a:rPr lang="en-US" altLang="en-US" sz="1600">
                <a:latin typeface="Arial" charset="0"/>
                <a:cs typeface="Arial" charset="0"/>
              </a:rPr>
              <a:t>	Why did the fuel line crack?  Because a bolt on an attachment point was torqued too tight and created a stress on the line.</a:t>
            </a:r>
          </a:p>
          <a:p>
            <a:r>
              <a:rPr lang="en-US" altLang="en-US" sz="1600">
                <a:latin typeface="Arial" charset="0"/>
                <a:cs typeface="Arial" charset="0"/>
              </a:rPr>
              <a:t>	Why was the bolt torqued too tight??  </a:t>
            </a:r>
            <a:r>
              <a:rPr lang="en-US" altLang="en-US" sz="1600" b="1" i="1">
                <a:latin typeface="Arial" charset="0"/>
                <a:cs typeface="Arial" charset="0"/>
              </a:rPr>
              <a:t>B</a:t>
            </a:r>
            <a:r>
              <a:rPr lang="en-US" altLang="en-US" sz="1600" b="1" i="1">
                <a:solidFill>
                  <a:srgbClr val="FF0000"/>
                </a:solidFill>
                <a:latin typeface="Arial" charset="0"/>
                <a:cs typeface="Arial" charset="0"/>
              </a:rPr>
              <a:t>ecause the mechanic failed to follow proper Tech Order procedures and did not reference  the correct torque setting.</a:t>
            </a:r>
          </a:p>
          <a:p>
            <a:r>
              <a:rPr lang="en-US" altLang="en-US" sz="1600">
                <a:solidFill>
                  <a:srgbClr val="FF0000"/>
                </a:solidFill>
                <a:latin typeface="Arial" charset="0"/>
                <a:cs typeface="Arial" charset="0"/>
              </a:rPr>
              <a:t>                   How do you prevent over-torqueing? Better training on wrench use.</a:t>
            </a:r>
          </a:p>
        </p:txBody>
      </p:sp>
    </p:spTree>
    <p:extLst>
      <p:ext uri="{BB962C8B-B14F-4D97-AF65-F5344CB8AC3E}">
        <p14:creationId xmlns:p14="http://schemas.microsoft.com/office/powerpoint/2010/main" val="1807861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95235"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95236"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95237" name="Rectangle 5"/>
          <p:cNvSpPr>
            <a:spLocks noGrp="1" noRot="1" noChangeAspect="1" noChangeArrowheads="1" noTextEdit="1"/>
          </p:cNvSpPr>
          <p:nvPr>
            <p:ph type="sldImg"/>
          </p:nvPr>
        </p:nvSpPr>
        <p:spPr>
          <a:ln cap="flat"/>
        </p:spPr>
      </p:sp>
      <p:sp>
        <p:nvSpPr>
          <p:cNvPr id="95238" name="Notes Placeholder 7"/>
          <p:cNvSpPr>
            <a:spLocks noGrp="1"/>
          </p:cNvSpPr>
          <p:nvPr>
            <p:ph type="body" idx="1"/>
          </p:nvPr>
        </p:nvSpPr>
        <p:spPr>
          <a:xfrm>
            <a:off x="234104"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83521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97283"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97284" name="Rectangle 5"/>
          <p:cNvSpPr>
            <a:spLocks noGrp="1" noRot="1" noChangeAspect="1" noChangeArrowheads="1" noTextEdit="1"/>
          </p:cNvSpPr>
          <p:nvPr>
            <p:ph type="sldImg"/>
          </p:nvPr>
        </p:nvSpPr>
        <p:spPr>
          <a:ln cap="flat"/>
        </p:spPr>
      </p:sp>
      <p:sp>
        <p:nvSpPr>
          <p:cNvPr id="97285" name="Rectangle 6"/>
          <p:cNvSpPr>
            <a:spLocks noGrp="1" noChangeArrowheads="1"/>
          </p:cNvSpPr>
          <p:nvPr>
            <p:ph type="body" idx="1"/>
          </p:nvPr>
        </p:nvSpPr>
        <p:spPr>
          <a:xfrm>
            <a:off x="234104" y="4499399"/>
            <a:ext cx="6802002" cy="4256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2177927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99331"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99332"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99333" name="Rectangle 5"/>
          <p:cNvSpPr>
            <a:spLocks noGrp="1" noRot="1" noChangeAspect="1" noChangeArrowheads="1" noTextEdit="1"/>
          </p:cNvSpPr>
          <p:nvPr>
            <p:ph type="sldImg"/>
          </p:nvPr>
        </p:nvSpPr>
        <p:spPr>
          <a:ln cap="flat"/>
        </p:spPr>
      </p:sp>
      <p:sp>
        <p:nvSpPr>
          <p:cNvPr id="99334" name="Notes Placeholder 7"/>
          <p:cNvSpPr>
            <a:spLocks noGrp="1"/>
          </p:cNvSpPr>
          <p:nvPr>
            <p:ph type="body" idx="1"/>
          </p:nvPr>
        </p:nvSpPr>
        <p:spPr>
          <a:xfrm>
            <a:off x="156069"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3413335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0355"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0356"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0357" name="Rectangle 5"/>
          <p:cNvSpPr>
            <a:spLocks noGrp="1" noRot="1" noChangeAspect="1" noChangeArrowheads="1" noTextEdit="1"/>
          </p:cNvSpPr>
          <p:nvPr>
            <p:ph type="sldImg"/>
          </p:nvPr>
        </p:nvSpPr>
        <p:spPr>
          <a:ln cap="flat"/>
        </p:spPr>
      </p:sp>
      <p:sp>
        <p:nvSpPr>
          <p:cNvPr id="100358" name="Notes Placeholder 7"/>
          <p:cNvSpPr>
            <a:spLocks noGrp="1"/>
          </p:cNvSpPr>
          <p:nvPr>
            <p:ph type="body" idx="1"/>
          </p:nvPr>
        </p:nvSpPr>
        <p:spPr>
          <a:xfrm>
            <a:off x="156069"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1034785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0355"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0356"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0357" name="Rectangle 5"/>
          <p:cNvSpPr>
            <a:spLocks noGrp="1" noRot="1" noChangeAspect="1" noChangeArrowheads="1" noTextEdit="1"/>
          </p:cNvSpPr>
          <p:nvPr>
            <p:ph type="sldImg"/>
          </p:nvPr>
        </p:nvSpPr>
        <p:spPr>
          <a:ln cap="flat"/>
        </p:spPr>
      </p:sp>
      <p:sp>
        <p:nvSpPr>
          <p:cNvPr id="100358" name="Notes Placeholder 7"/>
          <p:cNvSpPr>
            <a:spLocks noGrp="1"/>
          </p:cNvSpPr>
          <p:nvPr>
            <p:ph type="body" idx="1"/>
          </p:nvPr>
        </p:nvSpPr>
        <p:spPr>
          <a:xfrm>
            <a:off x="156069"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686055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1379"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1380"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1381" name="Rectangle 5"/>
          <p:cNvSpPr>
            <a:spLocks noGrp="1" noRot="1" noChangeAspect="1" noChangeArrowheads="1" noTextEdit="1"/>
          </p:cNvSpPr>
          <p:nvPr>
            <p:ph type="sldImg"/>
          </p:nvPr>
        </p:nvSpPr>
        <p:spPr>
          <a:ln cap="flat"/>
        </p:spPr>
      </p:sp>
      <p:sp>
        <p:nvSpPr>
          <p:cNvPr id="101382" name="Notes Placeholder 7"/>
          <p:cNvSpPr>
            <a:spLocks noGrp="1"/>
          </p:cNvSpPr>
          <p:nvPr>
            <p:ph type="body" idx="1"/>
          </p:nvPr>
        </p:nvSpPr>
        <p:spPr>
          <a:xfrm>
            <a:off x="156069"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413599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1379"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1380"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1381" name="Rectangle 5"/>
          <p:cNvSpPr>
            <a:spLocks noGrp="1" noRot="1" noChangeAspect="1" noChangeArrowheads="1" noTextEdit="1"/>
          </p:cNvSpPr>
          <p:nvPr>
            <p:ph type="sldImg"/>
          </p:nvPr>
        </p:nvSpPr>
        <p:spPr>
          <a:ln cap="flat"/>
        </p:spPr>
      </p:sp>
      <p:sp>
        <p:nvSpPr>
          <p:cNvPr id="101382" name="Notes Placeholder 7"/>
          <p:cNvSpPr>
            <a:spLocks noGrp="1"/>
          </p:cNvSpPr>
          <p:nvPr>
            <p:ph type="body" idx="1"/>
          </p:nvPr>
        </p:nvSpPr>
        <p:spPr>
          <a:xfrm>
            <a:off x="156069"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1099022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2403"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2404"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2405" name="Rectangle 5"/>
          <p:cNvSpPr>
            <a:spLocks noGrp="1" noRot="1" noChangeAspect="1" noChangeArrowheads="1" noTextEdit="1"/>
          </p:cNvSpPr>
          <p:nvPr>
            <p:ph type="sldImg"/>
          </p:nvPr>
        </p:nvSpPr>
        <p:spPr>
          <a:ln cap="flat"/>
        </p:spPr>
      </p:sp>
      <p:sp>
        <p:nvSpPr>
          <p:cNvPr id="102406" name="Notes Placeholder 7"/>
          <p:cNvSpPr>
            <a:spLocks noGrp="1"/>
          </p:cNvSpPr>
          <p:nvPr>
            <p:ph type="body" idx="1"/>
          </p:nvPr>
        </p:nvSpPr>
        <p:spPr>
          <a:xfrm>
            <a:off x="156069"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157221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2D225-C071-4FD0-6C79-8039A0110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B0D9E-5B32-2B31-B81B-B00CD7CDF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6D208-1F74-F665-299F-CABCA2EE83DB}"/>
              </a:ext>
            </a:extLst>
          </p:cNvPr>
          <p:cNvSpPr>
            <a:spLocks noGrp="1"/>
          </p:cNvSpPr>
          <p:nvPr>
            <p:ph type="body" idx="1"/>
          </p:nvPr>
        </p:nvSpPr>
        <p:spPr/>
        <p:txBody>
          <a:bodyPr/>
          <a:lstStyle/>
          <a:p>
            <a:r>
              <a:rPr lang="en-US"/>
              <a:t>Ensure training facilitators bring laptops for access to resources and ability to fill out DD Form 2977.</a:t>
            </a:r>
          </a:p>
          <a:p>
            <a:endParaRPr lang="en-US"/>
          </a:p>
          <a:p>
            <a:r>
              <a:rPr lang="en-US"/>
              <a:t>TASKORD goal is to standardize use of DD Form 2977, since that is the product generated from JRAT. This has not yet been updated in the DAFI 90-802 or DAFPAM 90-803, which still references the DAF Form 4437, </a:t>
            </a:r>
            <a:r>
              <a:rPr lang="en-US" i="1"/>
              <a:t>Deliberate Risk Assessment Worksheet</a:t>
            </a:r>
            <a:r>
              <a:rPr lang="en-US" i="0"/>
              <a:t>.</a:t>
            </a:r>
            <a:endParaRPr lang="en-US"/>
          </a:p>
        </p:txBody>
      </p:sp>
      <p:sp>
        <p:nvSpPr>
          <p:cNvPr id="4" name="Slide Number Placeholder 3">
            <a:extLst>
              <a:ext uri="{FF2B5EF4-FFF2-40B4-BE49-F238E27FC236}">
                <a16:creationId xmlns:a16="http://schemas.microsoft.com/office/drawing/2014/main" id="{BA3ECD20-D92F-A3C2-FC8B-3EA16BDDFA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37EA2-C2DF-4FB8-90FB-216E5A48FA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821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3427"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3428"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3429" name="Rectangle 5"/>
          <p:cNvSpPr>
            <a:spLocks noGrp="1" noRot="1" noChangeAspect="1" noChangeArrowheads="1" noTextEdit="1"/>
          </p:cNvSpPr>
          <p:nvPr>
            <p:ph type="sldImg"/>
          </p:nvPr>
        </p:nvSpPr>
        <p:spPr>
          <a:ln cap="flat"/>
        </p:spPr>
      </p:sp>
      <p:sp>
        <p:nvSpPr>
          <p:cNvPr id="103430" name="Notes Placeholder 7"/>
          <p:cNvSpPr>
            <a:spLocks noGrp="1"/>
          </p:cNvSpPr>
          <p:nvPr>
            <p:ph type="body" idx="1"/>
          </p:nvPr>
        </p:nvSpPr>
        <p:spPr>
          <a:xfrm>
            <a:off x="156069"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184939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4451"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4452"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4453" name="Rectangle 5"/>
          <p:cNvSpPr>
            <a:spLocks noGrp="1" noRot="1" noChangeAspect="1" noChangeArrowheads="1" noTextEdit="1"/>
          </p:cNvSpPr>
          <p:nvPr>
            <p:ph type="sldImg"/>
          </p:nvPr>
        </p:nvSpPr>
        <p:spPr>
          <a:ln cap="flat"/>
        </p:spPr>
      </p:sp>
      <p:sp>
        <p:nvSpPr>
          <p:cNvPr id="104454" name="Notes Placeholder 7"/>
          <p:cNvSpPr>
            <a:spLocks noGrp="1"/>
          </p:cNvSpPr>
          <p:nvPr>
            <p:ph type="body" idx="1"/>
          </p:nvPr>
        </p:nvSpPr>
        <p:spPr>
          <a:xfrm>
            <a:off x="156069"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charset="0"/>
                <a:cs typeface="Arial" charset="0"/>
              </a:rPr>
              <a:t>Complete step 2 by listing the risks from most serious threat to least serious</a:t>
            </a:r>
          </a:p>
        </p:txBody>
      </p:sp>
    </p:spTree>
    <p:extLst>
      <p:ext uri="{BB962C8B-B14F-4D97-AF65-F5344CB8AC3E}">
        <p14:creationId xmlns:p14="http://schemas.microsoft.com/office/powerpoint/2010/main" val="976784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5475"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5476"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05477" name="Rectangle 5"/>
          <p:cNvSpPr>
            <a:spLocks noGrp="1" noRot="1" noChangeAspect="1" noChangeArrowheads="1" noTextEdit="1"/>
          </p:cNvSpPr>
          <p:nvPr>
            <p:ph type="sldImg"/>
          </p:nvPr>
        </p:nvSpPr>
        <p:spPr>
          <a:ln cap="flat"/>
        </p:spPr>
      </p:sp>
      <p:sp>
        <p:nvSpPr>
          <p:cNvPr id="105478" name="Notes Placeholder 7"/>
          <p:cNvSpPr>
            <a:spLocks noGrp="1"/>
          </p:cNvSpPr>
          <p:nvPr>
            <p:ph type="body" idx="1"/>
          </p:nvPr>
        </p:nvSpPr>
        <p:spPr>
          <a:xfrm>
            <a:off x="234104"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67095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4472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93067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50" dirty="0"/>
              <a:t>Rank Order (preferred) of controls:</a:t>
            </a:r>
          </a:p>
          <a:p>
            <a:pPr marL="816582" lvl="1" indent="-349964">
              <a:spcBef>
                <a:spcPts val="306"/>
              </a:spcBef>
              <a:buClr>
                <a:srgbClr val="002060"/>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Engineering Controls: Design, material selection or substitution</a:t>
            </a:r>
          </a:p>
          <a:p>
            <a:pPr marL="1283200" lvl="2"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Best risk control when dealing with systems or acquisition development issues</a:t>
            </a:r>
          </a:p>
          <a:p>
            <a:pPr marL="1283200" lvl="2"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Most costly option (time and material)</a:t>
            </a:r>
          </a:p>
          <a:p>
            <a:pPr marL="816582" lvl="1"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Physical Controls:</a:t>
            </a:r>
          </a:p>
          <a:p>
            <a:pPr marL="1283200" lvl="2"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Barriers, guards, and personal protective equipment (PPE)</a:t>
            </a:r>
          </a:p>
          <a:p>
            <a:pPr marL="816582" lvl="1"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Administrative Controls:</a:t>
            </a:r>
          </a:p>
          <a:p>
            <a:pPr marL="1283200" lvl="2"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Warnings, markings, placards, signs, notices</a:t>
            </a:r>
          </a:p>
          <a:p>
            <a:pPr marL="1283200" lvl="2"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Policies, programs, instructions, standard operating procedures</a:t>
            </a:r>
          </a:p>
          <a:p>
            <a:pPr marL="1283200" lvl="2"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Limit exposure</a:t>
            </a:r>
          </a:p>
          <a:p>
            <a:pPr marL="816582" lvl="1"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Educational Controls: </a:t>
            </a:r>
          </a:p>
          <a:p>
            <a:pPr marL="1283200" lvl="2"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Knowledge and skill</a:t>
            </a:r>
          </a:p>
          <a:p>
            <a:pPr marL="816582" lvl="1"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Operational Controls:</a:t>
            </a:r>
          </a:p>
          <a:p>
            <a:pPr marL="1283200" lvl="2" indent="-349964">
              <a:spcBef>
                <a:spcPts val="306"/>
              </a:spcBef>
              <a:buClr>
                <a:schemeClr val="tx1"/>
              </a:buClr>
              <a:buFont typeface="Arial" panose="020B0604020202020204" pitchFamily="34" charset="0"/>
              <a:buChar char="‒"/>
              <a:defRPr/>
            </a:pPr>
            <a:r>
              <a:rPr lang="en-US" sz="1050" kern="0" dirty="0">
                <a:solidFill>
                  <a:schemeClr val="accent6">
                    <a:lumMod val="50000"/>
                  </a:schemeClr>
                </a:solidFill>
                <a:latin typeface="Arial" panose="020B0604020202020204" pitchFamily="34" charset="0"/>
                <a:cs typeface="Arial" panose="020B0604020202020204" pitchFamily="34" charset="0"/>
              </a:rPr>
              <a:t>Pace of operations, battlefield controls, rules of engagement, airspace control measures, map exercises, and rehearsals</a:t>
            </a:r>
          </a:p>
          <a:p>
            <a:endParaRPr lang="en-US" altLang="en-US" dirty="0"/>
          </a:p>
        </p:txBody>
      </p:sp>
    </p:spTree>
    <p:extLst>
      <p:ext uri="{BB962C8B-B14F-4D97-AF65-F5344CB8AC3E}">
        <p14:creationId xmlns:p14="http://schemas.microsoft.com/office/powerpoint/2010/main" val="1795709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16582" lvl="1" indent="-349964">
              <a:spcBef>
                <a:spcPts val="306"/>
              </a:spcBef>
              <a:buClr>
                <a:srgbClr val="002060"/>
              </a:buClr>
              <a:buFont typeface="Arial" panose="020B0604020202020204" pitchFamily="34" charset="0"/>
              <a:buChar char="•"/>
              <a:defRPr/>
            </a:pPr>
            <a:r>
              <a:rPr lang="en-US" sz="1200"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Rejection</a:t>
            </a:r>
            <a:endParaRPr lang="en-US" sz="1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283200" lvl="2" indent="-349964">
              <a:spcBef>
                <a:spcPts val="306"/>
              </a:spcBef>
              <a:buClr>
                <a:srgbClr val="002060"/>
              </a:buCl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Refusal to take the risk if the overall cost exceeds its benefit</a:t>
            </a:r>
          </a:p>
          <a:p>
            <a:pPr marL="816582" lvl="1" indent="-349964">
              <a:spcBef>
                <a:spcPts val="306"/>
              </a:spcBef>
              <a:buClr>
                <a:srgbClr val="002060"/>
              </a:buClr>
              <a:buFont typeface="Arial" panose="020B0604020202020204" pitchFamily="34" charset="0"/>
              <a:buChar char="•"/>
              <a:defRPr/>
            </a:pPr>
            <a:r>
              <a:rPr lang="en-US" sz="1200"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Avoidance</a:t>
            </a:r>
          </a:p>
          <a:p>
            <a:pPr marL="1283200" lvl="2" indent="-349964">
              <a:spcBef>
                <a:spcPts val="306"/>
              </a:spcBef>
              <a:buClr>
                <a:srgbClr val="002060"/>
              </a:buCl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Avoid the risk by going around them or accomplishing the operation / activity in a different way</a:t>
            </a:r>
          </a:p>
          <a:p>
            <a:pPr marL="816582" lvl="1" indent="-349964">
              <a:spcBef>
                <a:spcPts val="306"/>
              </a:spcBef>
              <a:buClr>
                <a:srgbClr val="002060"/>
              </a:buClr>
              <a:buFont typeface="Arial" panose="020B0604020202020204" pitchFamily="34" charset="0"/>
              <a:buChar char="•"/>
              <a:defRPr/>
            </a:pPr>
            <a:r>
              <a:rPr lang="en-US" sz="1200"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Delay</a:t>
            </a:r>
          </a:p>
          <a:p>
            <a:pPr marL="1283200" lvl="2" indent="-349964">
              <a:spcBef>
                <a:spcPts val="306"/>
              </a:spcBef>
              <a:buClr>
                <a:srgbClr val="002060"/>
              </a:buCl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Assumes no set timeline for the operation / activity; delaying may result in a situational change, reduction in risk, or other options to become available (</a:t>
            </a:r>
            <a:r>
              <a:rPr lang="en-US" sz="1200" kern="0" dirty="0" err="1">
                <a:solidFill>
                  <a:srgbClr val="002060"/>
                </a:solidFill>
                <a:latin typeface="Arial" panose="020B0604020202020204" pitchFamily="34" charset="0"/>
                <a:cs typeface="Arial" panose="020B0604020202020204" pitchFamily="34" charset="0"/>
              </a:rPr>
              <a:t>Wx</a:t>
            </a:r>
            <a:r>
              <a:rPr lang="en-US" sz="1200" kern="0" dirty="0">
                <a:solidFill>
                  <a:srgbClr val="002060"/>
                </a:solidFill>
                <a:latin typeface="Arial" panose="020B0604020202020204" pitchFamily="34" charset="0"/>
                <a:cs typeface="Arial" panose="020B0604020202020204" pitchFamily="34" charset="0"/>
              </a:rPr>
              <a:t>)</a:t>
            </a:r>
          </a:p>
          <a:p>
            <a:pPr marL="816582" lvl="1" indent="-349964">
              <a:spcBef>
                <a:spcPts val="306"/>
              </a:spcBef>
              <a:buClr>
                <a:srgbClr val="002060"/>
              </a:buClr>
              <a:buFont typeface="Arial" panose="020B0604020202020204" pitchFamily="34" charset="0"/>
              <a:buChar char="•"/>
              <a:defRPr/>
            </a:pPr>
            <a:r>
              <a:rPr lang="en-US" sz="1200"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Transference</a:t>
            </a:r>
          </a:p>
          <a:p>
            <a:pPr marL="1283200" lvl="2" indent="-349964">
              <a:spcBef>
                <a:spcPts val="306"/>
              </a:spcBef>
              <a:buClr>
                <a:schemeClr val="tx1"/>
              </a:buCl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Transfer all or some portion of the task to another individual, unit, or platform better suited for the task (RPA)</a:t>
            </a:r>
          </a:p>
          <a:p>
            <a:pPr marL="816582" lvl="1" indent="-349964">
              <a:spcBef>
                <a:spcPts val="306"/>
              </a:spcBef>
              <a:buClr>
                <a:srgbClr val="002060"/>
              </a:buClr>
              <a:buFont typeface="Arial" panose="020B0604020202020204" pitchFamily="34" charset="0"/>
              <a:buChar char="•"/>
              <a:defRPr/>
            </a:pPr>
            <a:r>
              <a:rPr lang="en-US" sz="1200"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Spreading</a:t>
            </a:r>
          </a:p>
          <a:p>
            <a:pPr marL="1283200" lvl="2" indent="-349964">
              <a:spcBef>
                <a:spcPts val="306"/>
              </a:spcBef>
              <a:buClr>
                <a:srgbClr val="002060"/>
              </a:buCl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Refers to the movement of forces, equipment, or tasks to other areas in order to avoid risk to the entire operation / activity; i.e., distance between assets and  increased time between events (exposure) (Convoy Ops)</a:t>
            </a:r>
          </a:p>
          <a:p>
            <a:pPr marL="816582" lvl="1" indent="-349964">
              <a:spcBef>
                <a:spcPts val="306"/>
              </a:spcBef>
              <a:buClr>
                <a:srgbClr val="002060"/>
              </a:buClr>
              <a:buFont typeface="Arial" panose="020B0604020202020204" pitchFamily="34" charset="0"/>
              <a:buChar char="•"/>
              <a:defRPr/>
            </a:pPr>
            <a:r>
              <a:rPr lang="en-US" sz="1200"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a:t>
            </a:r>
            <a:endParaRPr lang="en-US" sz="1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283200" lvl="2" indent="-349964">
              <a:spcBef>
                <a:spcPts val="306"/>
              </a:spcBef>
              <a:buClr>
                <a:srgbClr val="002060"/>
              </a:buCl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Assign redundant capabilities to ensure the success of critical missions or tasks; i.e., redundant flight controls, designated driver, B/U aircraft, attacking a high value target with multiple assets</a:t>
            </a:r>
          </a:p>
          <a:p>
            <a:pPr marL="816582" lvl="1" indent="-349964">
              <a:spcBef>
                <a:spcPts val="306"/>
              </a:spcBef>
              <a:buClr>
                <a:srgbClr val="002060"/>
              </a:buClr>
              <a:buFont typeface="Arial" panose="020B0604020202020204" pitchFamily="34" charset="0"/>
              <a:buChar char="•"/>
              <a:defRPr/>
            </a:pPr>
            <a:r>
              <a:rPr lang="en-US" sz="1200"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Reduction</a:t>
            </a:r>
          </a:p>
          <a:p>
            <a:pPr marL="1283200" lvl="2" indent="-349964">
              <a:spcBef>
                <a:spcPts val="306"/>
              </a:spcBef>
              <a:buClr>
                <a:srgbClr val="002060"/>
              </a:buClr>
              <a:buFont typeface="Arial" panose="020B0604020202020204" pitchFamily="34" charset="0"/>
              <a:buChar char="‒"/>
              <a:defRPr/>
            </a:pPr>
            <a:r>
              <a:rPr lang="en-US" sz="1200" kern="0" dirty="0">
                <a:solidFill>
                  <a:srgbClr val="002060"/>
                </a:solidFill>
                <a:latin typeface="Arial" panose="020B0604020202020204" pitchFamily="34" charset="0"/>
                <a:cs typeface="Arial" panose="020B0604020202020204" pitchFamily="34" charset="0"/>
              </a:rPr>
              <a:t>Reducing the number of individuals, equipment or resources exposed to a particular risk (Exposure)</a:t>
            </a:r>
          </a:p>
          <a:p>
            <a:pPr marL="1283200" lvl="2" indent="-349964">
              <a:spcBef>
                <a:spcPts val="306"/>
              </a:spcBef>
              <a:buClr>
                <a:schemeClr val="tx1"/>
              </a:buClr>
              <a:buFont typeface="Arial" panose="020B0604020202020204" pitchFamily="34" charset="0"/>
              <a:buChar char="‒"/>
              <a:defRPr/>
            </a:pPr>
            <a:endParaRPr lang="en-US" sz="2000" kern="0" dirty="0">
              <a:solidFill>
                <a:srgbClr val="002060"/>
              </a:solidFill>
              <a:latin typeface="Arial" panose="020B0604020202020204" pitchFamily="34" charset="0"/>
              <a:cs typeface="Arial" panose="020B0604020202020204" pitchFamily="34" charset="0"/>
            </a:endParaRPr>
          </a:p>
          <a:p>
            <a:endParaRPr lang="en-US" altLang="en-US" dirty="0"/>
          </a:p>
        </p:txBody>
      </p:sp>
    </p:spTree>
    <p:extLst>
      <p:ext uri="{BB962C8B-B14F-4D97-AF65-F5344CB8AC3E}">
        <p14:creationId xmlns:p14="http://schemas.microsoft.com/office/powerpoint/2010/main" val="2055959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97326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47398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Cost  will always be major player now.</a:t>
            </a:r>
          </a:p>
          <a:p>
            <a:endParaRPr lang="en-US" altLang="en-US"/>
          </a:p>
          <a:p>
            <a:r>
              <a:rPr lang="en-US" altLang="en-US" b="1" u="sng"/>
              <a:t>Cite</a:t>
            </a:r>
            <a:r>
              <a:rPr lang="en-US" altLang="en-US"/>
              <a:t>: At Holloman AFB, they had some old buildings with two prong outlets (vice the now normal 2 + ground).  The cleaning ladies cut the ground prong off their vacuum cleaners so they could use them in the “old” buildings with the 2 prong outlets.</a:t>
            </a:r>
          </a:p>
          <a:p>
            <a:endParaRPr lang="en-US" altLang="en-US"/>
          </a:p>
          <a:p>
            <a:r>
              <a:rPr lang="en-US" altLang="en-US" b="1" u="sng"/>
              <a:t>Solutions offered</a:t>
            </a:r>
            <a:r>
              <a:rPr lang="en-US" altLang="en-US"/>
              <a:t>: Re-wire building at a cost of many thousands of dollars  </a:t>
            </a:r>
            <a:r>
              <a:rPr lang="en-US" altLang="en-US" b="1"/>
              <a:t>OR</a:t>
            </a:r>
            <a:r>
              <a:rPr lang="en-US" altLang="en-US"/>
              <a:t> purchase several 2 prong (double insulated ) vacuum cleaners for several hundred dollars.</a:t>
            </a:r>
          </a:p>
          <a:p>
            <a:endParaRPr lang="en-US" altLang="en-US"/>
          </a:p>
          <a:p>
            <a:endParaRPr lang="en-US" altLang="en-US"/>
          </a:p>
          <a:p>
            <a:r>
              <a:rPr lang="en-US" altLang="en-US"/>
              <a:t>Setting up a process to ensure after-action reports, surveys  and real-world measurements of controls are  in-place.  This will be important for Step 5, Supervise/Evaluate to get the feedback necessary.</a:t>
            </a:r>
          </a:p>
        </p:txBody>
      </p:sp>
    </p:spTree>
    <p:extLst>
      <p:ext uri="{BB962C8B-B14F-4D97-AF65-F5344CB8AC3E}">
        <p14:creationId xmlns:p14="http://schemas.microsoft.com/office/powerpoint/2010/main" val="5533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137EA2-C2DF-4FB8-90FB-216E5A48FA15}" type="slidenum">
              <a:rPr lang="en-US" smtClean="0"/>
              <a:t>9</a:t>
            </a:fld>
            <a:endParaRPr lang="en-US"/>
          </a:p>
        </p:txBody>
      </p:sp>
    </p:spTree>
    <p:extLst>
      <p:ext uri="{BB962C8B-B14F-4D97-AF65-F5344CB8AC3E}">
        <p14:creationId xmlns:p14="http://schemas.microsoft.com/office/powerpoint/2010/main" val="919871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55344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16739"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16740"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16741" name="Rectangle 5"/>
          <p:cNvSpPr>
            <a:spLocks noGrp="1" noRot="1" noChangeAspect="1" noChangeArrowheads="1" noTextEdit="1"/>
          </p:cNvSpPr>
          <p:nvPr>
            <p:ph type="sldImg"/>
          </p:nvPr>
        </p:nvSpPr>
        <p:spPr>
          <a:ln cap="flat"/>
        </p:spPr>
      </p:sp>
      <p:sp>
        <p:nvSpPr>
          <p:cNvPr id="116742" name="Notes Placeholder 7"/>
          <p:cNvSpPr>
            <a:spLocks noGrp="1"/>
          </p:cNvSpPr>
          <p:nvPr>
            <p:ph type="body" idx="1"/>
          </p:nvPr>
        </p:nvSpPr>
        <p:spPr>
          <a:xfrm>
            <a:off x="234104"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36789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6591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11237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85976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74004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21859"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21860"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121861" name="Rectangle 5"/>
          <p:cNvSpPr>
            <a:spLocks noGrp="1" noRot="1" noChangeAspect="1" noChangeArrowheads="1" noTextEdit="1"/>
          </p:cNvSpPr>
          <p:nvPr>
            <p:ph type="sldImg"/>
          </p:nvPr>
        </p:nvSpPr>
        <p:spPr>
          <a:ln cap="flat"/>
        </p:spPr>
      </p:sp>
      <p:sp>
        <p:nvSpPr>
          <p:cNvPr id="121862" name="Notes Placeholder 7"/>
          <p:cNvSpPr>
            <a:spLocks noGrp="1"/>
          </p:cNvSpPr>
          <p:nvPr>
            <p:ph type="body" idx="1"/>
          </p:nvPr>
        </p:nvSpPr>
        <p:spPr>
          <a:xfrm>
            <a:off x="234104"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237" eaLnBrk="0" fontAlgn="base" hangingPunct="0">
              <a:spcBef>
                <a:spcPct val="30000"/>
              </a:spcBef>
              <a:spcAft>
                <a:spcPct val="0"/>
              </a:spcAft>
              <a:defRPr/>
            </a:pPr>
            <a:r>
              <a:rPr lang="en-US" altLang="en-US"/>
              <a:t>This final step is essential to a healthy RM process and the step that is most often neglected over time in an </a:t>
            </a:r>
            <a:br>
              <a:rPr lang="en-US" altLang="en-US"/>
            </a:br>
            <a:r>
              <a:rPr lang="en-US" altLang="en-US"/>
              <a:t>ongoing RM situation.</a:t>
            </a:r>
          </a:p>
          <a:p>
            <a:endParaRPr lang="en-US" altLang="en-US"/>
          </a:p>
        </p:txBody>
      </p:sp>
    </p:spTree>
    <p:extLst>
      <p:ext uri="{BB962C8B-B14F-4D97-AF65-F5344CB8AC3E}">
        <p14:creationId xmlns:p14="http://schemas.microsoft.com/office/powerpoint/2010/main" val="20102766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76173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a:p>
        </p:txBody>
      </p:sp>
    </p:spTree>
    <p:extLst>
      <p:ext uri="{BB962C8B-B14F-4D97-AF65-F5344CB8AC3E}">
        <p14:creationId xmlns:p14="http://schemas.microsoft.com/office/powerpoint/2010/main" val="34433746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2">
              <a:defRPr/>
            </a:pPr>
            <a:endParaRPr lang="en-US" sz="1600" kern="0"/>
          </a:p>
          <a:p>
            <a:pPr marL="0" lvl="2">
              <a:defRPr/>
            </a:pPr>
            <a:r>
              <a:rPr lang="en-US" sz="1600" b="1" u="sng" kern="0"/>
              <a:t>CITE</a:t>
            </a:r>
            <a:r>
              <a:rPr lang="en-US" sz="1600" b="1" kern="0"/>
              <a:t>:</a:t>
            </a:r>
            <a:r>
              <a:rPr lang="en-US" sz="1600" kern="0"/>
              <a:t> Atch 7, 90-803 Pamphlet – Tool Control effectiveness  Index  program – QA checks, quizzes, etc. Add up percentages and find the effectiveness indexes. Also has examples of measuring the effectiveness of protective clothing/equipment risk index and an emergency procedures index (ability for a shop to respond to various emergencies such as fire or hazmat).</a:t>
            </a:r>
          </a:p>
          <a:p>
            <a:pPr marL="0" lvl="2">
              <a:defRPr/>
            </a:pPr>
            <a:endParaRPr lang="en-US" sz="1600" kern="0"/>
          </a:p>
          <a:p>
            <a:pPr marL="0" lvl="2">
              <a:defRPr/>
            </a:pPr>
            <a:r>
              <a:rPr lang="en-US" sz="1600" kern="0"/>
              <a:t>Review the way the index is derived so you can explain how to implement it to ensure evaluation action is accomplished.</a:t>
            </a:r>
          </a:p>
        </p:txBody>
      </p:sp>
    </p:spTree>
    <p:extLst>
      <p:ext uri="{BB962C8B-B14F-4D97-AF65-F5344CB8AC3E}">
        <p14:creationId xmlns:p14="http://schemas.microsoft.com/office/powerpoint/2010/main" val="55533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49263" y="715963"/>
            <a:ext cx="6281737" cy="3533775"/>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94117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Less time to explore options and acquire expertise.</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7B9EC5-F686-4B1D-A285-8CD9AEFB6B86}" type="slidenum">
              <a:rPr lang="en-US" smtClean="0"/>
              <a:pPr fontAlgn="base">
                <a:spcBef>
                  <a:spcPct val="0"/>
                </a:spcBef>
                <a:spcAft>
                  <a:spcPct val="0"/>
                </a:spcAft>
                <a:defRPr/>
              </a:pPr>
              <a:t>56</a:t>
            </a:fld>
            <a:endParaRPr lang="en-US"/>
          </a:p>
        </p:txBody>
      </p:sp>
    </p:spTree>
    <p:extLst>
      <p:ext uri="{BB962C8B-B14F-4D97-AF65-F5344CB8AC3E}">
        <p14:creationId xmlns:p14="http://schemas.microsoft.com/office/powerpoint/2010/main" val="3581885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b="1"/>
              <a:t>C</a:t>
            </a:r>
            <a:r>
              <a:rPr lang="en-US"/>
              <a:t>ommunicate: Various forms such as RT communication with leadership to discuss problems or intentions, internal team comm to discuss RT hazards or internalizing and taking time to evaluate if “going down the right path.” Communication can help when stress increases and loss of SA occurs. Understanding this can ensure the team will be prepared to anticipate/ID this situation and allow someone who has lost SA to “recover.”  Questions such as “who needs to know,” “can this be done differently?” and “who can provide back-up?” are useful considerations when implementing a RT mitigation strategy.</a:t>
            </a:r>
          </a:p>
          <a:p>
            <a:pPr marL="0" lvl="1">
              <a:spcBef>
                <a:spcPct val="0"/>
              </a:spcBef>
            </a:pPr>
            <a:endParaRPr lang="en-US"/>
          </a:p>
          <a:p>
            <a:pPr marL="0" lvl="1">
              <a:spcBef>
                <a:spcPct val="0"/>
              </a:spcBef>
            </a:pPr>
            <a:r>
              <a:rPr lang="en-US" u="sng"/>
              <a:t>Off-duty</a:t>
            </a:r>
            <a:r>
              <a:rPr lang="en-US"/>
              <a:t>: Use the “5 sec rule” … ask the question: Am I making a good decision??  </a:t>
            </a:r>
          </a:p>
          <a:p>
            <a:pPr marL="0" lvl="1">
              <a:spcBef>
                <a:spcPct val="0"/>
              </a:spcBef>
            </a:pPr>
            <a:endParaRPr lang="en-US"/>
          </a:p>
          <a:p>
            <a:pPr marL="0" lvl="1">
              <a:spcBef>
                <a:spcPct val="0"/>
              </a:spcBef>
            </a:pPr>
            <a:r>
              <a:rPr lang="en-US"/>
              <a:t>“Is this Dumb, Dangerous</a:t>
            </a:r>
            <a:r>
              <a:rPr lang="en-US" baseline="0"/>
              <a:t> or Different?” Maybe it merits a bit more thought as to whether it should be done.</a:t>
            </a:r>
            <a:endParaRPr lang="en-US"/>
          </a:p>
          <a:p>
            <a:pPr marL="0" lvl="1">
              <a:spcBef>
                <a:spcPct val="0"/>
              </a:spcBef>
            </a:pPr>
            <a:endParaRPr lang="en-US"/>
          </a:p>
          <a:p>
            <a:pPr marL="0" lvl="1">
              <a:spcBef>
                <a:spcPct val="0"/>
              </a:spcBef>
            </a:pPr>
            <a:r>
              <a:rPr lang="en-US"/>
              <a:t>Could better communication have made a difference in the example of the aircrew we discussed earlier?</a:t>
            </a:r>
          </a:p>
          <a:p>
            <a:pPr marL="0" lvl="1">
              <a:spcBef>
                <a:spcPct val="0"/>
              </a:spcBef>
            </a:pPr>
            <a:endParaRPr lang="en-US"/>
          </a:p>
          <a:p>
            <a:pPr marL="0" lvl="1">
              <a:spcBef>
                <a:spcPct val="0"/>
              </a:spcBef>
            </a:pPr>
            <a:r>
              <a:rPr lang="en-US"/>
              <a:t>Consequences of risk must be taken seriously!</a:t>
            </a:r>
          </a:p>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7B9EC5-F686-4B1D-A285-8CD9AEFB6B86}" type="slidenum">
              <a:rPr lang="en-US" smtClean="0"/>
              <a:pPr fontAlgn="base">
                <a:spcBef>
                  <a:spcPct val="0"/>
                </a:spcBef>
                <a:spcAft>
                  <a:spcPct val="0"/>
                </a:spcAft>
                <a:defRPr/>
              </a:pPr>
              <a:t>57</a:t>
            </a:fld>
            <a:endParaRPr lang="en-US"/>
          </a:p>
        </p:txBody>
      </p:sp>
    </p:spTree>
    <p:extLst>
      <p:ext uri="{BB962C8B-B14F-4D97-AF65-F5344CB8AC3E}">
        <p14:creationId xmlns:p14="http://schemas.microsoft.com/office/powerpoint/2010/main" val="1846048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C2BBD-0FFC-45EC-A1B0-819FA9AAB589}" type="slidenum">
              <a:rPr lang="en-US" smtClean="0"/>
              <a:pPr fontAlgn="base">
                <a:spcBef>
                  <a:spcPct val="0"/>
                </a:spcBef>
                <a:spcAft>
                  <a:spcPct val="0"/>
                </a:spcAft>
                <a:defRPr/>
              </a:pPr>
              <a:t>58</a:t>
            </a:fld>
            <a:endParaRPr lang="en-US"/>
          </a:p>
        </p:txBody>
      </p:sp>
    </p:spTree>
    <p:extLst>
      <p:ext uri="{BB962C8B-B14F-4D97-AF65-F5344CB8AC3E}">
        <p14:creationId xmlns:p14="http://schemas.microsoft.com/office/powerpoint/2010/main" val="37804873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65BF0-4ECE-3F7E-322A-33B02E88E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BE46A-C9F8-C455-E045-BAF758CF1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C4C1F-AE34-7E17-CEDD-C431673DFB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11FE27-4D88-6FAF-9482-5B673C9E4EEC}"/>
              </a:ext>
            </a:extLst>
          </p:cNvPr>
          <p:cNvSpPr>
            <a:spLocks noGrp="1"/>
          </p:cNvSpPr>
          <p:nvPr>
            <p:ph type="sldNum" sz="quarter" idx="5"/>
          </p:nvPr>
        </p:nvSpPr>
        <p:spPr/>
        <p:txBody>
          <a:bodyPr/>
          <a:lstStyle/>
          <a:p>
            <a:fld id="{27137EA2-C2DF-4FB8-90FB-216E5A48FA15}" type="slidenum">
              <a:rPr lang="en-US" smtClean="0"/>
              <a:t>59</a:t>
            </a:fld>
            <a:endParaRPr lang="en-US"/>
          </a:p>
        </p:txBody>
      </p:sp>
    </p:spTree>
    <p:extLst>
      <p:ext uri="{BB962C8B-B14F-4D97-AF65-F5344CB8AC3E}">
        <p14:creationId xmlns:p14="http://schemas.microsoft.com/office/powerpoint/2010/main" val="1770468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37EA2-C2DF-4FB8-90FB-216E5A48FA15}" type="slidenum">
              <a:rPr lang="en-US" smtClean="0"/>
              <a:t>60</a:t>
            </a:fld>
            <a:endParaRPr lang="en-US"/>
          </a:p>
        </p:txBody>
      </p:sp>
    </p:spTree>
    <p:extLst>
      <p:ext uri="{BB962C8B-B14F-4D97-AF65-F5344CB8AC3E}">
        <p14:creationId xmlns:p14="http://schemas.microsoft.com/office/powerpoint/2010/main" val="3823681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81923"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81924" name="Rectangle 5"/>
          <p:cNvSpPr>
            <a:spLocks noGrp="1" noRot="1" noChangeAspect="1" noChangeArrowheads="1" noTextEdit="1"/>
          </p:cNvSpPr>
          <p:nvPr>
            <p:ph type="sldImg"/>
          </p:nvPr>
        </p:nvSpPr>
        <p:spPr>
          <a:ln cap="flat"/>
        </p:spPr>
      </p:sp>
      <p:sp>
        <p:nvSpPr>
          <p:cNvPr id="81925" name="Rectangle 6"/>
          <p:cNvSpPr>
            <a:spLocks noGrp="1" noChangeArrowheads="1"/>
          </p:cNvSpPr>
          <p:nvPr>
            <p:ph type="body" idx="1"/>
          </p:nvPr>
        </p:nvSpPr>
        <p:spPr>
          <a:xfrm>
            <a:off x="234104" y="4499399"/>
            <a:ext cx="6802002" cy="4256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587"/>
              </a:spcBef>
              <a:buClr>
                <a:schemeClr val="tx1"/>
              </a:buClr>
            </a:pPr>
            <a:r>
              <a:rPr lang="en-US" altLang="en-US" sz="1800">
                <a:solidFill>
                  <a:srgbClr val="FF0000"/>
                </a:solidFill>
              </a:rPr>
              <a:t>AFPAM90-803 (p.13-15)</a:t>
            </a:r>
          </a:p>
          <a:p>
            <a:pPr lvl="1">
              <a:spcBef>
                <a:spcPts val="587"/>
              </a:spcBef>
              <a:buClr>
                <a:schemeClr val="tx1"/>
              </a:buClr>
            </a:pPr>
            <a:r>
              <a:rPr lang="en-US" altLang="en-US" sz="1800">
                <a:solidFill>
                  <a:srgbClr val="FF0000"/>
                </a:solidFill>
              </a:rPr>
              <a:t>Joint or combat operations</a:t>
            </a:r>
          </a:p>
          <a:p>
            <a:pPr lvl="1">
              <a:spcBef>
                <a:spcPts val="587"/>
              </a:spcBef>
              <a:buClr>
                <a:schemeClr val="tx1"/>
              </a:buClr>
            </a:pPr>
            <a:r>
              <a:rPr lang="en-US" altLang="en-US" sz="1800" u="sng">
                <a:solidFill>
                  <a:srgbClr val="FF0000"/>
                </a:solidFill>
              </a:rPr>
              <a:t>M</a:t>
            </a:r>
            <a:r>
              <a:rPr lang="en-US" altLang="en-US" sz="1600" u="sng"/>
              <a:t>ission</a:t>
            </a:r>
            <a:r>
              <a:rPr lang="en-US" altLang="en-US" sz="1600"/>
              <a:t>: Decision makers analyze the assigned mission. Look at the type of mission to be accomplished and consider possible subsequent missions.</a:t>
            </a:r>
          </a:p>
          <a:p>
            <a:pPr lvl="1">
              <a:spcBef>
                <a:spcPts val="587"/>
              </a:spcBef>
              <a:buClr>
                <a:schemeClr val="tx1"/>
              </a:buClr>
            </a:pPr>
            <a:r>
              <a:rPr lang="en-US" altLang="en-US" sz="1800" u="sng">
                <a:solidFill>
                  <a:srgbClr val="FF0000"/>
                </a:solidFill>
              </a:rPr>
              <a:t>E</a:t>
            </a:r>
            <a:r>
              <a:rPr lang="en-US" altLang="en-US" sz="1600" u="sng"/>
              <a:t>nemy</a:t>
            </a:r>
            <a:r>
              <a:rPr lang="en-US" altLang="en-US" sz="1600"/>
              <a:t>: Look for enemy capabilities that pose risks to the operation; i.e., “What can the enemy do to defeat my operation?” </a:t>
            </a:r>
          </a:p>
          <a:p>
            <a:pPr lvl="1">
              <a:spcBef>
                <a:spcPts val="587"/>
              </a:spcBef>
              <a:buClr>
                <a:schemeClr val="tx1"/>
              </a:buClr>
            </a:pPr>
            <a:r>
              <a:rPr lang="en-US" altLang="en-US" sz="1800" u="sng">
                <a:solidFill>
                  <a:srgbClr val="FF0000"/>
                </a:solidFill>
              </a:rPr>
              <a:t>T</a:t>
            </a:r>
            <a:r>
              <a:rPr lang="en-US" altLang="en-US" sz="1600" u="sng"/>
              <a:t>errain &amp; Weather</a:t>
            </a:r>
            <a:r>
              <a:rPr lang="en-US" altLang="en-US" sz="1600"/>
              <a:t>: Terrain and weather pose great potential hazards to military operations. The unit must be familiar with both the terrain and its associated environment for a mission to succeed.</a:t>
            </a:r>
          </a:p>
          <a:p>
            <a:pPr lvl="1">
              <a:spcBef>
                <a:spcPts val="587"/>
              </a:spcBef>
              <a:buClr>
                <a:schemeClr val="tx1"/>
              </a:buClr>
            </a:pPr>
            <a:r>
              <a:rPr lang="en-US" altLang="en-US" sz="1800" u="sng">
                <a:solidFill>
                  <a:srgbClr val="FF0000"/>
                </a:solidFill>
              </a:rPr>
              <a:t>T</a:t>
            </a:r>
            <a:r>
              <a:rPr lang="en-US" altLang="en-US" sz="1600" u="sng"/>
              <a:t>roops &amp; Support available</a:t>
            </a:r>
            <a:r>
              <a:rPr lang="en-US" altLang="en-US" sz="1600"/>
              <a:t>: Analyze capabilities of available troops. Key considerations: training levels, manning levels, condition and maintenance of equipment, morale, availability of supplies &amp; services, and the physical/emotional health of personnel.  </a:t>
            </a:r>
          </a:p>
          <a:p>
            <a:pPr lvl="1">
              <a:spcBef>
                <a:spcPts val="587"/>
              </a:spcBef>
              <a:buClr>
                <a:schemeClr val="tx1"/>
              </a:buClr>
            </a:pPr>
            <a:r>
              <a:rPr lang="en-US" altLang="en-US" sz="1800" u="sng">
                <a:solidFill>
                  <a:srgbClr val="FF0000"/>
                </a:solidFill>
              </a:rPr>
              <a:t>T</a:t>
            </a:r>
            <a:r>
              <a:rPr lang="en-US" altLang="en-US" sz="1600" u="sng"/>
              <a:t>ime Available</a:t>
            </a:r>
            <a:r>
              <a:rPr lang="en-US" altLang="en-US" sz="1600"/>
              <a:t>: Planning time is a premium. Decision makers should routinely apply the 2/3 – 1/3 rule when able (use 2/3 of time available for planning, 1/3 for execution). This ensures units and / or personnel have maximum time to plan. </a:t>
            </a:r>
          </a:p>
          <a:p>
            <a:pPr lvl="1">
              <a:spcBef>
                <a:spcPts val="587"/>
              </a:spcBef>
              <a:buClr>
                <a:schemeClr val="tx1"/>
              </a:buClr>
            </a:pPr>
            <a:r>
              <a:rPr lang="en-US" altLang="en-US" sz="1800" u="sng">
                <a:solidFill>
                  <a:srgbClr val="FF0000"/>
                </a:solidFill>
              </a:rPr>
              <a:t>C</a:t>
            </a:r>
            <a:r>
              <a:rPr lang="en-US" altLang="en-US" sz="1600" u="sng"/>
              <a:t>ivil Considerations</a:t>
            </a:r>
            <a:r>
              <a:rPr lang="en-US" altLang="en-US" sz="1600"/>
              <a:t>: Consideration must be given to the influence of man-made  infrastructure, civilian institutions, attitudes / activities of leaders, populations, and organizations within an AOR on the conduct of planned operations. </a:t>
            </a:r>
          </a:p>
          <a:p>
            <a:endParaRPr lang="en-US" altLang="en-US" sz="1600">
              <a:latin typeface="Arial" charset="0"/>
              <a:cs typeface="Arial" charset="0"/>
            </a:endParaRPr>
          </a:p>
        </p:txBody>
      </p:sp>
    </p:spTree>
    <p:extLst>
      <p:ext uri="{BB962C8B-B14F-4D97-AF65-F5344CB8AC3E}">
        <p14:creationId xmlns:p14="http://schemas.microsoft.com/office/powerpoint/2010/main" val="1801744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82947"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58" tIns="47029" rIns="94058" bIns="47029"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700">
              <a:solidFill>
                <a:srgbClr val="000000"/>
              </a:solidFill>
              <a:latin typeface="Arial" charset="0"/>
            </a:endParaRPr>
          </a:p>
        </p:txBody>
      </p:sp>
      <p:sp>
        <p:nvSpPr>
          <p:cNvPr id="82948" name="Rectangle 5"/>
          <p:cNvSpPr>
            <a:spLocks noGrp="1" noRot="1" noChangeAspect="1" noChangeArrowheads="1" noTextEdit="1"/>
          </p:cNvSpPr>
          <p:nvPr>
            <p:ph type="sldImg"/>
          </p:nvPr>
        </p:nvSpPr>
        <p:spPr>
          <a:ln cap="flat"/>
        </p:spPr>
      </p:sp>
      <p:sp>
        <p:nvSpPr>
          <p:cNvPr id="82949" name="Rectangle 6"/>
          <p:cNvSpPr>
            <a:spLocks noGrp="1" noChangeArrowheads="1"/>
          </p:cNvSpPr>
          <p:nvPr>
            <p:ph type="body" idx="1"/>
          </p:nvPr>
        </p:nvSpPr>
        <p:spPr>
          <a:xfrm>
            <a:off x="234104" y="4499399"/>
            <a:ext cx="6802002" cy="4256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charset="0"/>
                <a:cs typeface="Arial" charset="0"/>
              </a:rPr>
              <a:t>AFPAM90-803 (p.15-17)</a:t>
            </a:r>
          </a:p>
        </p:txBody>
      </p:sp>
    </p:spTree>
    <p:extLst>
      <p:ext uri="{BB962C8B-B14F-4D97-AF65-F5344CB8AC3E}">
        <p14:creationId xmlns:p14="http://schemas.microsoft.com/office/powerpoint/2010/main" val="3296966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501650" y="739775"/>
            <a:ext cx="6489700" cy="3651250"/>
          </a:xfrm>
          <a:ln/>
        </p:spPr>
      </p:sp>
      <p:sp>
        <p:nvSpPr>
          <p:cNvPr id="92163" name="Notes Placeholder 2"/>
          <p:cNvSpPr>
            <a:spLocks noGrp="1"/>
          </p:cNvSpPr>
          <p:nvPr>
            <p:ph type="body" idx="1"/>
          </p:nvPr>
        </p:nvSpPr>
        <p:spPr>
          <a:xfrm>
            <a:off x="312138" y="4640005"/>
            <a:ext cx="6945066"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4187867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501650" y="739775"/>
            <a:ext cx="6489700" cy="3651250"/>
          </a:xfrm>
          <a:ln/>
        </p:spPr>
      </p:sp>
      <p:sp>
        <p:nvSpPr>
          <p:cNvPr id="93187" name="Notes Placeholder 2"/>
          <p:cNvSpPr>
            <a:spLocks noGrp="1"/>
          </p:cNvSpPr>
          <p:nvPr>
            <p:ph type="body" idx="1"/>
          </p:nvPr>
        </p:nvSpPr>
        <p:spPr>
          <a:xfrm>
            <a:off x="312138" y="4640005"/>
            <a:ext cx="6945066"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42455946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501650" y="739775"/>
            <a:ext cx="6489700" cy="3651250"/>
          </a:xfrm>
          <a:ln/>
        </p:spPr>
      </p:sp>
      <p:sp>
        <p:nvSpPr>
          <p:cNvPr id="96259" name="Notes Placeholder 2"/>
          <p:cNvSpPr>
            <a:spLocks noGrp="1"/>
          </p:cNvSpPr>
          <p:nvPr>
            <p:ph type="body" idx="1"/>
          </p:nvPr>
        </p:nvSpPr>
        <p:spPr>
          <a:xfrm>
            <a:off x="312138" y="4640005"/>
            <a:ext cx="6945066"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b="1">
              <a:latin typeface="Arial" charset="0"/>
              <a:cs typeface="Arial" charset="0"/>
            </a:endParaRPr>
          </a:p>
          <a:p>
            <a:endParaRPr lang="en-US" altLang="en-US" sz="1600" b="1">
              <a:latin typeface="Arial" charset="0"/>
              <a:cs typeface="Arial" charset="0"/>
            </a:endParaRPr>
          </a:p>
        </p:txBody>
      </p:sp>
    </p:spTree>
    <p:extLst>
      <p:ext uri="{BB962C8B-B14F-4D97-AF65-F5344CB8AC3E}">
        <p14:creationId xmlns:p14="http://schemas.microsoft.com/office/powerpoint/2010/main" val="333218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4075675" y="0"/>
            <a:ext cx="3116500"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95235" name="Rectangle 3"/>
          <p:cNvSpPr>
            <a:spLocks noChangeArrowheads="1"/>
          </p:cNvSpPr>
          <p:nvPr/>
        </p:nvSpPr>
        <p:spPr bwMode="auto">
          <a:xfrm>
            <a:off x="0" y="8997182"/>
            <a:ext cx="3116501" cy="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95236" name="Rectangle 4"/>
          <p:cNvSpPr>
            <a:spLocks noChangeArrowheads="1"/>
          </p:cNvSpPr>
          <p:nvPr/>
        </p:nvSpPr>
        <p:spPr bwMode="auto">
          <a:xfrm>
            <a:off x="0" y="0"/>
            <a:ext cx="3116501"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044" tIns="47022" rIns="94044" bIns="47022"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400"/>
          </a:p>
        </p:txBody>
      </p:sp>
      <p:sp>
        <p:nvSpPr>
          <p:cNvPr id="95237" name="Rectangle 5"/>
          <p:cNvSpPr>
            <a:spLocks noGrp="1" noRot="1" noChangeAspect="1" noChangeArrowheads="1" noTextEdit="1"/>
          </p:cNvSpPr>
          <p:nvPr>
            <p:ph type="sldImg"/>
          </p:nvPr>
        </p:nvSpPr>
        <p:spPr>
          <a:ln cap="flat"/>
        </p:spPr>
      </p:sp>
      <p:sp>
        <p:nvSpPr>
          <p:cNvPr id="95238" name="Notes Placeholder 7"/>
          <p:cNvSpPr>
            <a:spLocks noGrp="1"/>
          </p:cNvSpPr>
          <p:nvPr>
            <p:ph type="body" idx="1"/>
          </p:nvPr>
        </p:nvSpPr>
        <p:spPr>
          <a:xfrm>
            <a:off x="234104" y="4505864"/>
            <a:ext cx="6802002" cy="4269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0424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501650" y="739775"/>
            <a:ext cx="6489700" cy="3651250"/>
          </a:xfrm>
          <a:ln/>
        </p:spPr>
      </p:sp>
      <p:sp>
        <p:nvSpPr>
          <p:cNvPr id="97283" name="Notes Placeholder 2"/>
          <p:cNvSpPr>
            <a:spLocks noGrp="1"/>
          </p:cNvSpPr>
          <p:nvPr>
            <p:ph type="body" idx="1"/>
          </p:nvPr>
        </p:nvSpPr>
        <p:spPr>
          <a:xfrm>
            <a:off x="234103" y="4640005"/>
            <a:ext cx="7023100"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39907867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501650" y="739775"/>
            <a:ext cx="6489700" cy="3651250"/>
          </a:xfrm>
          <a:ln/>
        </p:spPr>
      </p:sp>
      <p:sp>
        <p:nvSpPr>
          <p:cNvPr id="103427" name="Notes Placeholder 2"/>
          <p:cNvSpPr>
            <a:spLocks noGrp="1"/>
          </p:cNvSpPr>
          <p:nvPr>
            <p:ph type="body" idx="1"/>
          </p:nvPr>
        </p:nvSpPr>
        <p:spPr>
          <a:xfrm>
            <a:off x="234103" y="4640005"/>
            <a:ext cx="7023100"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2380678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501650" y="739775"/>
            <a:ext cx="6489700" cy="3651250"/>
          </a:xfrm>
          <a:ln/>
        </p:spPr>
      </p:sp>
      <p:sp>
        <p:nvSpPr>
          <p:cNvPr id="103427" name="Notes Placeholder 2"/>
          <p:cNvSpPr>
            <a:spLocks noGrp="1"/>
          </p:cNvSpPr>
          <p:nvPr>
            <p:ph type="body" idx="1"/>
          </p:nvPr>
        </p:nvSpPr>
        <p:spPr>
          <a:xfrm>
            <a:off x="234103" y="4640005"/>
            <a:ext cx="7023100"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3223274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501650" y="739775"/>
            <a:ext cx="6489700" cy="3651250"/>
          </a:xfrm>
          <a:ln/>
        </p:spPr>
      </p:sp>
      <p:sp>
        <p:nvSpPr>
          <p:cNvPr id="111619" name="Notes Placeholder 2"/>
          <p:cNvSpPr>
            <a:spLocks noGrp="1"/>
          </p:cNvSpPr>
          <p:nvPr>
            <p:ph type="body" idx="1"/>
          </p:nvPr>
        </p:nvSpPr>
        <p:spPr>
          <a:xfrm>
            <a:off x="234103" y="4640005"/>
            <a:ext cx="7023100"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14566060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501650" y="739775"/>
            <a:ext cx="6489700" cy="3651250"/>
          </a:xfrm>
          <a:ln/>
        </p:spPr>
      </p:sp>
      <p:sp>
        <p:nvSpPr>
          <p:cNvPr id="117763" name="Notes Placeholder 2"/>
          <p:cNvSpPr>
            <a:spLocks noGrp="1"/>
          </p:cNvSpPr>
          <p:nvPr>
            <p:ph type="body" idx="1"/>
          </p:nvPr>
        </p:nvSpPr>
        <p:spPr>
          <a:xfrm>
            <a:off x="234103" y="4640005"/>
            <a:ext cx="7023100"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charset="0"/>
                <a:cs typeface="Arial" charset="0"/>
              </a:rPr>
              <a:t>Go from credible to worst-case.</a:t>
            </a:r>
          </a:p>
        </p:txBody>
      </p:sp>
    </p:spTree>
    <p:extLst>
      <p:ext uri="{BB962C8B-B14F-4D97-AF65-F5344CB8AC3E}">
        <p14:creationId xmlns:p14="http://schemas.microsoft.com/office/powerpoint/2010/main" val="42660230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501650" y="739775"/>
            <a:ext cx="6489700" cy="3651250"/>
          </a:xfrm>
          <a:ln/>
        </p:spPr>
      </p:sp>
      <p:sp>
        <p:nvSpPr>
          <p:cNvPr id="130051" name="Notes Placeholder 2"/>
          <p:cNvSpPr>
            <a:spLocks noGrp="1"/>
          </p:cNvSpPr>
          <p:nvPr>
            <p:ph type="body" idx="1"/>
          </p:nvPr>
        </p:nvSpPr>
        <p:spPr>
          <a:xfrm>
            <a:off x="234103" y="4640005"/>
            <a:ext cx="7023100"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7265000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501650" y="739775"/>
            <a:ext cx="6489700" cy="3651250"/>
          </a:xfrm>
          <a:ln/>
        </p:spPr>
      </p:sp>
      <p:sp>
        <p:nvSpPr>
          <p:cNvPr id="131075" name="Notes Placeholder 2"/>
          <p:cNvSpPr>
            <a:spLocks noGrp="1"/>
          </p:cNvSpPr>
          <p:nvPr>
            <p:ph type="body" idx="1"/>
          </p:nvPr>
        </p:nvSpPr>
        <p:spPr>
          <a:xfrm>
            <a:off x="234103" y="4640005"/>
            <a:ext cx="7023100"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charset="0"/>
              <a:cs typeface="Arial" charset="0"/>
            </a:endParaRPr>
          </a:p>
        </p:txBody>
      </p:sp>
    </p:spTree>
    <p:extLst>
      <p:ext uri="{BB962C8B-B14F-4D97-AF65-F5344CB8AC3E}">
        <p14:creationId xmlns:p14="http://schemas.microsoft.com/office/powerpoint/2010/main" val="7771771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501650" y="739775"/>
            <a:ext cx="6489700" cy="3651250"/>
          </a:xfrm>
          <a:ln/>
        </p:spPr>
      </p:sp>
      <p:sp>
        <p:nvSpPr>
          <p:cNvPr id="132099"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12"/>
              </a:spcBef>
              <a:defRPr/>
            </a:pPr>
            <a:endParaRPr lang="en-US" altLang="en-US" b="1">
              <a:latin typeface="Times New Roman" pitchFamily="18" charset="0"/>
            </a:endParaRPr>
          </a:p>
        </p:txBody>
      </p:sp>
    </p:spTree>
    <p:extLst>
      <p:ext uri="{BB962C8B-B14F-4D97-AF65-F5344CB8AC3E}">
        <p14:creationId xmlns:p14="http://schemas.microsoft.com/office/powerpoint/2010/main" val="16212257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42078101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501650" y="739775"/>
            <a:ext cx="6489700" cy="3651250"/>
          </a:xfrm>
          <a:ln/>
        </p:spPr>
      </p:sp>
      <p:sp>
        <p:nvSpPr>
          <p:cNvPr id="136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50" indent="-236550">
              <a:buFontTx/>
              <a:buAutoNum type="arabicPeriod"/>
            </a:pPr>
            <a:endParaRPr lang="en-US" altLang="en-US">
              <a:latin typeface="Times New Roman" pitchFamily="18" charset="0"/>
            </a:endParaRPr>
          </a:p>
        </p:txBody>
      </p:sp>
    </p:spTree>
    <p:extLst>
      <p:ext uri="{BB962C8B-B14F-4D97-AF65-F5344CB8AC3E}">
        <p14:creationId xmlns:p14="http://schemas.microsoft.com/office/powerpoint/2010/main" val="118327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449263" y="715963"/>
            <a:ext cx="6281737" cy="3533775"/>
          </a:xfrm>
          <a:ln/>
        </p:spPr>
      </p:sp>
      <p:sp>
        <p:nvSpPr>
          <p:cNvPr id="50179"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endParaRPr lang="en-US" altLang="en-US">
              <a:latin typeface="Times New Roman" pitchFamily="18" charset="0"/>
            </a:endParaRPr>
          </a:p>
          <a:p>
            <a:pPr>
              <a:defRPr/>
            </a:pPr>
            <a:endParaRPr lang="en-US" altLang="en-US">
              <a:latin typeface="Times New Roman" pitchFamily="18" charset="0"/>
            </a:endParaRPr>
          </a:p>
        </p:txBody>
      </p:sp>
    </p:spTree>
    <p:extLst>
      <p:ext uri="{BB962C8B-B14F-4D97-AF65-F5344CB8AC3E}">
        <p14:creationId xmlns:p14="http://schemas.microsoft.com/office/powerpoint/2010/main" val="36393364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a:p>
        </p:txBody>
      </p:sp>
    </p:spTree>
    <p:extLst>
      <p:ext uri="{BB962C8B-B14F-4D97-AF65-F5344CB8AC3E}">
        <p14:creationId xmlns:p14="http://schemas.microsoft.com/office/powerpoint/2010/main" val="19759741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501650" y="739775"/>
            <a:ext cx="6489700" cy="3651250"/>
          </a:xfrm>
          <a:ln/>
        </p:spPr>
      </p:sp>
      <p:sp>
        <p:nvSpPr>
          <p:cNvPr id="141315" name="Notes Placeholder 2"/>
          <p:cNvSpPr>
            <a:spLocks noGrp="1"/>
          </p:cNvSpPr>
          <p:nvPr>
            <p:ph type="body" idx="1"/>
          </p:nvPr>
        </p:nvSpPr>
        <p:spPr>
          <a:xfrm>
            <a:off x="234103" y="4640005"/>
            <a:ext cx="7023100"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u="sng">
                <a:latin typeface="Arial" charset="0"/>
                <a:cs typeface="Arial" charset="0"/>
              </a:rPr>
              <a:t>EXAMPLE: Mission changes from day-time to a night operation</a:t>
            </a:r>
            <a:r>
              <a:rPr lang="en-US" altLang="en-US" sz="1600">
                <a:latin typeface="Arial" charset="0"/>
                <a:cs typeface="Arial" charset="0"/>
              </a:rPr>
              <a:t>.</a:t>
            </a:r>
          </a:p>
        </p:txBody>
      </p:sp>
    </p:spTree>
    <p:extLst>
      <p:ext uri="{BB962C8B-B14F-4D97-AF65-F5344CB8AC3E}">
        <p14:creationId xmlns:p14="http://schemas.microsoft.com/office/powerpoint/2010/main" val="2511862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501650" y="739775"/>
            <a:ext cx="6489700" cy="3651250"/>
          </a:xfrm>
          <a:ln/>
        </p:spPr>
      </p:sp>
      <p:sp>
        <p:nvSpPr>
          <p:cNvPr id="149507" name="Notes Placeholder 2"/>
          <p:cNvSpPr>
            <a:spLocks noGrp="1"/>
          </p:cNvSpPr>
          <p:nvPr>
            <p:ph type="body" idx="1"/>
          </p:nvPr>
        </p:nvSpPr>
        <p:spPr>
          <a:xfrm>
            <a:off x="234103" y="4640005"/>
            <a:ext cx="7023100"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charset="0"/>
                <a:cs typeface="Arial" charset="0"/>
              </a:rPr>
              <a:t>The Fishbone Tool typically goes from right to left, since it is Japanese and became popular in the 60s at Kawasaki ship yards (it was actually developed in 20s).</a:t>
            </a:r>
          </a:p>
          <a:p>
            <a:endParaRPr lang="en-US" altLang="en-US" sz="1600">
              <a:latin typeface="Arial" charset="0"/>
              <a:cs typeface="Arial" charset="0"/>
            </a:endParaRPr>
          </a:p>
          <a:p>
            <a:r>
              <a:rPr lang="en-US" altLang="en-US" sz="1600">
                <a:latin typeface="Arial" charset="0"/>
                <a:cs typeface="Arial" charset="0"/>
              </a:rPr>
              <a:t>Good tool for brainstorming with a group of people. Some people feel more comfortable using it than the standard logic diagram.</a:t>
            </a:r>
          </a:p>
          <a:p>
            <a:endParaRPr lang="en-US" altLang="en-US" sz="1600">
              <a:latin typeface="Arial" charset="0"/>
              <a:cs typeface="Arial" charset="0"/>
            </a:endParaRPr>
          </a:p>
          <a:p>
            <a:r>
              <a:rPr lang="en-US" altLang="en-US" sz="1600">
                <a:latin typeface="Arial" charset="0"/>
                <a:cs typeface="Arial" charset="0"/>
              </a:rPr>
              <a:t>Often cited in “process improvement” circles.  </a:t>
            </a:r>
          </a:p>
          <a:p>
            <a:endParaRPr lang="en-US" altLang="en-US" sz="1600">
              <a:latin typeface="Arial" charset="0"/>
              <a:cs typeface="Arial" charset="0"/>
            </a:endParaRPr>
          </a:p>
          <a:p>
            <a:r>
              <a:rPr lang="en-US" altLang="en-US" sz="1600">
                <a:latin typeface="Arial" charset="0"/>
                <a:cs typeface="Arial" charset="0"/>
              </a:rPr>
              <a:t>    </a:t>
            </a:r>
          </a:p>
        </p:txBody>
      </p:sp>
    </p:spTree>
    <p:extLst>
      <p:ext uri="{BB962C8B-B14F-4D97-AF65-F5344CB8AC3E}">
        <p14:creationId xmlns:p14="http://schemas.microsoft.com/office/powerpoint/2010/main" val="12214171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501650" y="739775"/>
            <a:ext cx="6489700" cy="3651250"/>
          </a:xfrm>
          <a:ln/>
        </p:spPr>
      </p:sp>
      <p:sp>
        <p:nvSpPr>
          <p:cNvPr id="153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10598117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ChangeArrowheads="1"/>
          </p:cNvSpPr>
          <p:nvPr/>
        </p:nvSpPr>
        <p:spPr bwMode="auto">
          <a:xfrm>
            <a:off x="4244749" y="1"/>
            <a:ext cx="3246558" cy="48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420" tIns="48710" rIns="97420" bIns="48710"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800">
              <a:solidFill>
                <a:srgbClr val="000000"/>
              </a:solidFill>
              <a:latin typeface="Arial" charset="0"/>
            </a:endParaRPr>
          </a:p>
        </p:txBody>
      </p:sp>
      <p:sp>
        <p:nvSpPr>
          <p:cNvPr id="157699" name="Rectangle 4"/>
          <p:cNvSpPr>
            <a:spLocks noChangeArrowheads="1"/>
          </p:cNvSpPr>
          <p:nvPr/>
        </p:nvSpPr>
        <p:spPr bwMode="auto">
          <a:xfrm>
            <a:off x="0" y="1"/>
            <a:ext cx="3246559" cy="48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420" tIns="48710" rIns="97420" bIns="48710"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800">
              <a:solidFill>
                <a:srgbClr val="000000"/>
              </a:solidFill>
              <a:latin typeface="Arial" charset="0"/>
            </a:endParaRPr>
          </a:p>
        </p:txBody>
      </p:sp>
      <p:sp>
        <p:nvSpPr>
          <p:cNvPr id="157700" name="Rectangle 5"/>
          <p:cNvSpPr>
            <a:spLocks noGrp="1" noRot="1" noChangeAspect="1" noChangeArrowheads="1" noTextEdit="1"/>
          </p:cNvSpPr>
          <p:nvPr>
            <p:ph type="sldImg"/>
          </p:nvPr>
        </p:nvSpPr>
        <p:spPr>
          <a:ln cap="flat"/>
        </p:spPr>
      </p:sp>
      <p:sp>
        <p:nvSpPr>
          <p:cNvPr id="157701" name="Rectangle 6"/>
          <p:cNvSpPr>
            <a:spLocks noGrp="1" noChangeArrowheads="1"/>
          </p:cNvSpPr>
          <p:nvPr>
            <p:ph type="body" idx="1"/>
          </p:nvPr>
        </p:nvSpPr>
        <p:spPr>
          <a:xfrm>
            <a:off x="243858" y="4640005"/>
            <a:ext cx="7084877" cy="439111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700">
                <a:latin typeface="Arial" charset="0"/>
                <a:cs typeface="Arial" charset="0"/>
              </a:rPr>
              <a:t>To find the root cause, use the “5 Whys” mentioned earlier. Once the root cause is “found,” then appropriate controls can be put in place based on the priorities of the risk assessment.</a:t>
            </a:r>
          </a:p>
          <a:p>
            <a:endParaRPr lang="en-US" altLang="en-US" sz="1700">
              <a:latin typeface="Arial" charset="0"/>
              <a:cs typeface="Arial" charset="0"/>
            </a:endParaRPr>
          </a:p>
          <a:p>
            <a:r>
              <a:rPr lang="en-US" altLang="en-US" sz="1700">
                <a:latin typeface="Arial" charset="0"/>
                <a:cs typeface="Arial" charset="0"/>
              </a:rPr>
              <a:t>If this mission or one like this mission has been done in the past there will be after action reports, lessons learned, etc. That will  help you decide what to include in your list.  </a:t>
            </a:r>
          </a:p>
        </p:txBody>
      </p:sp>
    </p:spTree>
    <p:extLst>
      <p:ext uri="{BB962C8B-B14F-4D97-AF65-F5344CB8AC3E}">
        <p14:creationId xmlns:p14="http://schemas.microsoft.com/office/powerpoint/2010/main" val="8464838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Times New Roman" pitchFamily="18" charset="0"/>
              </a:rPr>
              <a:t>Review the material covered in the unit.</a:t>
            </a:r>
          </a:p>
          <a:p>
            <a:endParaRPr lang="en-US" altLang="en-US">
              <a:latin typeface="Times New Roman" pitchFamily="18" charset="0"/>
            </a:endParaRPr>
          </a:p>
          <a:p>
            <a:r>
              <a:rPr lang="en-US" altLang="en-US">
                <a:latin typeface="Times New Roman" pitchFamily="18" charset="0"/>
              </a:rPr>
              <a:t>Ask students if there are any questions.</a:t>
            </a:r>
          </a:p>
          <a:p>
            <a:endParaRPr lang="en-US" altLang="en-US">
              <a:latin typeface="Times New Roman" pitchFamily="18" charset="0"/>
            </a:endParaRPr>
          </a:p>
          <a:p>
            <a:r>
              <a:rPr lang="en-US" altLang="en-US">
                <a:latin typeface="Times New Roman" pitchFamily="18" charset="0"/>
              </a:rPr>
              <a:t>If no questions, go to next slide lessons learned 45 sec RM---Tell them will be doing a short tree cutting</a:t>
            </a:r>
            <a:r>
              <a:rPr lang="en-US" altLang="en-US" baseline="0">
                <a:latin typeface="Times New Roman" pitchFamily="18" charset="0"/>
              </a:rPr>
              <a:t> exercise using the 4437 to get familiar with it</a:t>
            </a:r>
            <a:endParaRPr lang="en-US" altLang="en-US">
              <a:latin typeface="Times New Roman" pitchFamily="18" charset="0"/>
            </a:endParaRPr>
          </a:p>
          <a:p>
            <a:endParaRPr lang="en-US" altLang="en-US">
              <a:latin typeface="Times New Roman" pitchFamily="18" charset="0"/>
            </a:endParaRPr>
          </a:p>
          <a:p>
            <a:r>
              <a:rPr lang="en-US" altLang="en-US">
                <a:latin typeface="Times New Roman" pitchFamily="18" charset="0"/>
              </a:rPr>
              <a:t>Take a break.</a:t>
            </a:r>
          </a:p>
        </p:txBody>
      </p:sp>
    </p:spTree>
    <p:extLst>
      <p:ext uri="{BB962C8B-B14F-4D97-AF65-F5344CB8AC3E}">
        <p14:creationId xmlns:p14="http://schemas.microsoft.com/office/powerpoint/2010/main" val="236550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067546" y="0"/>
            <a:ext cx="3111623"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4579" name="Rectangle 4"/>
          <p:cNvSpPr>
            <a:spLocks noChangeArrowheads="1"/>
          </p:cNvSpPr>
          <p:nvPr/>
        </p:nvSpPr>
        <p:spPr bwMode="auto">
          <a:xfrm>
            <a:off x="1" y="0"/>
            <a:ext cx="3111623"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4580" name="Rectangle 5"/>
          <p:cNvSpPr>
            <a:spLocks noGrp="1" noRot="1" noChangeAspect="1" noChangeArrowheads="1" noTextEdit="1"/>
          </p:cNvSpPr>
          <p:nvPr>
            <p:ph type="sldImg"/>
          </p:nvPr>
        </p:nvSpPr>
        <p:spPr>
          <a:xfrm>
            <a:off x="449263" y="715963"/>
            <a:ext cx="6281737" cy="3533775"/>
          </a:xfrm>
          <a:ln cap="flat"/>
        </p:spPr>
      </p:sp>
      <p:sp>
        <p:nvSpPr>
          <p:cNvPr id="24581" name="Rectangle 6"/>
          <p:cNvSpPr>
            <a:spLocks noGrp="1" noChangeArrowheads="1"/>
          </p:cNvSpPr>
          <p:nvPr>
            <p:ph type="body" idx="1"/>
          </p:nvPr>
        </p:nvSpPr>
        <p:spPr>
          <a:xfrm>
            <a:off x="234103" y="4492934"/>
            <a:ext cx="6788997" cy="425212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43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067546" y="0"/>
            <a:ext cx="3111623"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6627" name="Rectangle 4"/>
          <p:cNvSpPr>
            <a:spLocks noChangeArrowheads="1"/>
          </p:cNvSpPr>
          <p:nvPr/>
        </p:nvSpPr>
        <p:spPr bwMode="auto">
          <a:xfrm>
            <a:off x="1" y="0"/>
            <a:ext cx="3111623"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6628" name="Rectangle 5"/>
          <p:cNvSpPr>
            <a:spLocks noChangeArrowheads="1"/>
          </p:cNvSpPr>
          <p:nvPr/>
        </p:nvSpPr>
        <p:spPr bwMode="auto">
          <a:xfrm>
            <a:off x="4067546" y="0"/>
            <a:ext cx="3111623"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6629" name="Rectangle 6"/>
          <p:cNvSpPr>
            <a:spLocks noChangeArrowheads="1"/>
          </p:cNvSpPr>
          <p:nvPr/>
        </p:nvSpPr>
        <p:spPr bwMode="auto">
          <a:xfrm>
            <a:off x="1" y="0"/>
            <a:ext cx="3111623"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99" tIns="46950" rIns="93899" bIns="469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latin typeface="Arial" panose="020B0604020202020204" pitchFamily="34" charset="0"/>
            </a:endParaRPr>
          </a:p>
        </p:txBody>
      </p:sp>
      <p:sp>
        <p:nvSpPr>
          <p:cNvPr id="26630" name="Rectangle 7"/>
          <p:cNvSpPr>
            <a:spLocks noGrp="1" noRot="1" noChangeAspect="1" noChangeArrowheads="1" noTextEdit="1"/>
          </p:cNvSpPr>
          <p:nvPr>
            <p:ph type="sldImg"/>
          </p:nvPr>
        </p:nvSpPr>
        <p:spPr>
          <a:xfrm>
            <a:off x="449263" y="715963"/>
            <a:ext cx="6281737" cy="3533775"/>
          </a:xfrm>
          <a:ln cap="flat"/>
        </p:spPr>
      </p:sp>
      <p:sp>
        <p:nvSpPr>
          <p:cNvPr id="26631" name="Rectangle 8"/>
          <p:cNvSpPr>
            <a:spLocks noGrp="1" noChangeArrowheads="1"/>
          </p:cNvSpPr>
          <p:nvPr>
            <p:ph type="body" idx="1"/>
          </p:nvPr>
        </p:nvSpPr>
        <p:spPr>
          <a:xfrm>
            <a:off x="234103" y="4492934"/>
            <a:ext cx="6710962" cy="425212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01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406401" y="349030"/>
            <a:ext cx="11176000" cy="535531"/>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lvl="0" algn="ctr" eaLnBrk="0" fontAlgn="base" hangingPunct="0">
              <a:lnSpc>
                <a:spcPct val="90000"/>
              </a:lnSpc>
              <a:spcBef>
                <a:spcPct val="0"/>
              </a:spcBef>
              <a:spcAft>
                <a:spcPct val="0"/>
              </a:spcAft>
              <a:buNone/>
              <a:defRPr kumimoji="1" lang="en-US" sz="3200" b="1">
                <a:solidFill>
                  <a:srgbClr val="000066"/>
                </a:solidFill>
                <a:latin typeface="Arial" panose="020B0604020202020204" pitchFamily="34" charset="0"/>
                <a:ea typeface="+mj-ea"/>
                <a:cs typeface="Arial" panose="020B0604020202020204" pitchFamily="34" charset="0"/>
              </a:defRPr>
            </a:lvl1pPr>
          </a:lstStyle>
          <a:p>
            <a:pPr lvl="0"/>
            <a:r>
              <a:rPr lang="en-US" sz="3600"/>
              <a:t>Air Force District of Washington</a:t>
            </a:r>
          </a:p>
        </p:txBody>
      </p:sp>
      <p:pic>
        <p:nvPicPr>
          <p:cNvPr id="7" name="Picture 26" descr="320AEW emblem"/>
          <p:cNvPicPr>
            <a:picLocks noChangeAspect="1" noChangeArrowheads="1"/>
          </p:cNvPicPr>
          <p:nvPr userDrawn="1"/>
        </p:nvPicPr>
        <p:blipFill>
          <a:blip r:embed="rId2" cstate="print">
            <a:clrChange>
              <a:clrFrom>
                <a:srgbClr val="FFFFFF"/>
              </a:clrFrom>
              <a:clrTo>
                <a:srgbClr val="FFFFFF">
                  <a:alpha val="0"/>
                </a:srgbClr>
              </a:clrTo>
            </a:clrChange>
            <a:lum bright="6000"/>
          </a:blip>
          <a:srcRect/>
          <a:stretch>
            <a:fillRect/>
          </a:stretch>
        </p:blipFill>
        <p:spPr bwMode="auto">
          <a:xfrm>
            <a:off x="2519674" y="2906713"/>
            <a:ext cx="2776226" cy="2505075"/>
          </a:xfrm>
          <a:prstGeom prst="rect">
            <a:avLst/>
          </a:prstGeom>
          <a:noFill/>
          <a:ln w="9525">
            <a:noFill/>
            <a:miter lim="800000"/>
            <a:headEnd/>
            <a:tailEnd/>
          </a:ln>
        </p:spPr>
      </p:pic>
      <p:pic>
        <p:nvPicPr>
          <p:cNvPr id="8" name="Picture 27" descr="AFDW-Trans"/>
          <p:cNvPicPr>
            <a:picLocks noChangeAspect="1" noChangeArrowheads="1"/>
          </p:cNvPicPr>
          <p:nvPr userDrawn="1"/>
        </p:nvPicPr>
        <p:blipFill>
          <a:blip r:embed="rId3" cstate="print"/>
          <a:srcRect/>
          <a:stretch>
            <a:fillRect/>
          </a:stretch>
        </p:blipFill>
        <p:spPr bwMode="auto">
          <a:xfrm>
            <a:off x="406400" y="1903412"/>
            <a:ext cx="2813050" cy="2527300"/>
          </a:xfrm>
          <a:prstGeom prst="rect">
            <a:avLst/>
          </a:prstGeom>
          <a:noFill/>
          <a:ln w="9525">
            <a:noFill/>
            <a:miter lim="800000"/>
            <a:headEnd/>
            <a:tailEnd/>
          </a:ln>
        </p:spPr>
      </p:pic>
      <p:sp>
        <p:nvSpPr>
          <p:cNvPr id="1319951" name="Rectangle 15"/>
          <p:cNvSpPr>
            <a:spLocks noGrp="1" noChangeArrowheads="1"/>
          </p:cNvSpPr>
          <p:nvPr>
            <p:ph type="subTitle" idx="1"/>
          </p:nvPr>
        </p:nvSpPr>
        <p:spPr>
          <a:xfrm>
            <a:off x="5820834" y="4805363"/>
            <a:ext cx="5643033" cy="1371600"/>
          </a:xfrm>
        </p:spPr>
        <p:txBody>
          <a:bodyPr/>
          <a:lstStyle>
            <a:lvl1pPr marL="0" indent="0" algn="r">
              <a:buFontTx/>
              <a:buNone/>
              <a:defRPr sz="2000" b="1">
                <a:solidFill>
                  <a:schemeClr val="tx1"/>
                </a:solidFill>
              </a:defRPr>
            </a:lvl1pPr>
          </a:lstStyle>
          <a:p>
            <a:r>
              <a:rPr lang="en-US"/>
              <a:t>Briefer’s Name</a:t>
            </a:r>
          </a:p>
          <a:p>
            <a:r>
              <a:rPr lang="en-US"/>
              <a:t>Office Symbol</a:t>
            </a:r>
          </a:p>
          <a:p>
            <a:r>
              <a:rPr lang="en-US"/>
              <a:t>Date</a:t>
            </a:r>
          </a:p>
        </p:txBody>
      </p:sp>
      <p:sp>
        <p:nvSpPr>
          <p:cNvPr id="1319952" name="Rectangle 16"/>
          <p:cNvSpPr>
            <a:spLocks noGrp="1" noChangeArrowheads="1"/>
          </p:cNvSpPr>
          <p:nvPr>
            <p:ph type="ctrTitle" hasCustomPrompt="1"/>
          </p:nvPr>
        </p:nvSpPr>
        <p:spPr>
          <a:xfrm>
            <a:off x="6206067" y="1966913"/>
            <a:ext cx="5111751" cy="1643062"/>
          </a:xfrm>
        </p:spPr>
        <p:txBody>
          <a:bodyPr lIns="91440" tIns="45720" rIns="91440" bIns="45720" anchor="ctr"/>
          <a:lstStyle>
            <a:lvl1pPr algn="r">
              <a:defRPr sz="4400" baseline="0">
                <a:solidFill>
                  <a:schemeClr val="tx1"/>
                </a:solidFill>
              </a:defRPr>
            </a:lvl1pPr>
          </a:lstStyle>
          <a:p>
            <a:r>
              <a:rPr lang="en-US"/>
              <a:t>HQ AFDW</a:t>
            </a:r>
          </a:p>
        </p:txBody>
      </p:sp>
      <p:sp>
        <p:nvSpPr>
          <p:cNvPr id="10" name="Text Box 28"/>
          <p:cNvSpPr txBox="1">
            <a:spLocks noChangeArrowheads="1"/>
          </p:cNvSpPr>
          <p:nvPr userDrawn="1"/>
        </p:nvSpPr>
        <p:spPr bwMode="auto">
          <a:xfrm>
            <a:off x="1535973" y="6449892"/>
            <a:ext cx="9144000" cy="338554"/>
          </a:xfrm>
          <a:prstGeom prst="rect">
            <a:avLst/>
          </a:prstGeom>
          <a:noFill/>
          <a:ln w="9525">
            <a:noFill/>
            <a:miter lim="800000"/>
            <a:headEnd/>
            <a:tailEnd/>
          </a:ln>
          <a:effectLst/>
        </p:spPr>
        <p:txBody>
          <a:bodyPr>
            <a:spAutoFit/>
          </a:bodyPr>
          <a:lstStyle/>
          <a:p>
            <a:pPr algn="ctr" eaLnBrk="0" hangingPunct="0">
              <a:spcBef>
                <a:spcPct val="50000"/>
              </a:spcBef>
              <a:defRPr/>
            </a:pPr>
            <a:r>
              <a:rPr lang="en-US" sz="1600" i="1">
                <a:solidFill>
                  <a:prstClr val="black"/>
                </a:solidFill>
              </a:rPr>
              <a:t>Pride… Teamwork… Success</a:t>
            </a:r>
          </a:p>
        </p:txBody>
      </p:sp>
      <p:sp>
        <p:nvSpPr>
          <p:cNvPr id="11" name="Rectangle 17"/>
          <p:cNvSpPr>
            <a:spLocks noChangeArrowheads="1"/>
          </p:cNvSpPr>
          <p:nvPr userDrawn="1"/>
        </p:nvSpPr>
        <p:spPr bwMode="auto">
          <a:xfrm rot="-10800000">
            <a:off x="369025" y="947759"/>
            <a:ext cx="11453949" cy="63412"/>
          </a:xfrm>
          <a:prstGeom prst="rect">
            <a:avLst/>
          </a:prstGeom>
          <a:solidFill>
            <a:srgbClr val="1D1D73"/>
          </a:solidFill>
          <a:ln w="9525">
            <a:noFill/>
            <a:miter lim="800000"/>
            <a:headEnd/>
            <a:tailEnd/>
          </a:ln>
          <a:effectLst/>
        </p:spPr>
        <p:txBody>
          <a:bodyPr wrap="none" anchor="ctr"/>
          <a:lstStyle/>
          <a:p>
            <a:pPr>
              <a:defRPr/>
            </a:pPr>
            <a:endParaRPr lang="en-US" sz="1350">
              <a:solidFill>
                <a:srgbClr val="000000"/>
              </a:solidFill>
            </a:endParaRPr>
          </a:p>
        </p:txBody>
      </p:sp>
      <p:sp>
        <p:nvSpPr>
          <p:cNvPr id="12" name="Rectangle 18"/>
          <p:cNvSpPr>
            <a:spLocks noChangeArrowheads="1"/>
          </p:cNvSpPr>
          <p:nvPr userDrawn="1"/>
        </p:nvSpPr>
        <p:spPr bwMode="auto">
          <a:xfrm rot="-10800000">
            <a:off x="369024" y="6432124"/>
            <a:ext cx="11453949" cy="63412"/>
          </a:xfrm>
          <a:prstGeom prst="rect">
            <a:avLst/>
          </a:prstGeom>
          <a:solidFill>
            <a:srgbClr val="1D1D73"/>
          </a:solidFill>
          <a:ln w="9525">
            <a:noFill/>
            <a:miter lim="800000"/>
            <a:headEnd/>
            <a:tailEnd/>
          </a:ln>
          <a:effectLst/>
        </p:spPr>
        <p:txBody>
          <a:bodyPr wrap="none" anchor="ctr"/>
          <a:lstStyle/>
          <a:p>
            <a:pPr>
              <a:defRPr/>
            </a:pPr>
            <a:endParaRPr lang="en-US" sz="1350">
              <a:solidFill>
                <a:srgbClr val="000000"/>
              </a:solidFill>
            </a:endParaRPr>
          </a:p>
        </p:txBody>
      </p:sp>
    </p:spTree>
    <p:extLst>
      <p:ext uri="{BB962C8B-B14F-4D97-AF65-F5344CB8AC3E}">
        <p14:creationId xmlns:p14="http://schemas.microsoft.com/office/powerpoint/2010/main" val="329502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670DAB-EDA1-4EDF-92ED-8673421C3F5D}" type="datetimeFigureOut">
              <a:rPr lang="en-US">
                <a:solidFill>
                  <a:prstClr val="black"/>
                </a:solidFill>
              </a:rPr>
              <a:pPr/>
              <a:t>8/27/2025</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3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2075" tIns="46038" rIns="92075" bIns="46038" numCol="1" anchor="b" anchorCtr="0" compatLnSpc="1">
            <a:prstTxWarp prst="textNoShape">
              <a:avLst/>
            </a:prstTxWarp>
          </a:bodyPr>
          <a:lstStyle>
            <a:lvl1pPr>
              <a:defRPr lang="en-US"/>
            </a:lvl1pPr>
          </a:lstStyle>
          <a:p>
            <a:pPr lvl="0" algn="ctr" eaLnBrk="0" fontAlgn="base" hangingPunct="0">
              <a:spcAft>
                <a:spcPct val="0"/>
              </a:spcAft>
            </a:pPr>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670DAB-EDA1-4EDF-92ED-8673421C3F5D}" type="datetimeFigureOut">
              <a:rPr lang="en-US">
                <a:solidFill>
                  <a:prstClr val="black"/>
                </a:solidFill>
              </a:rPr>
              <a:pPr/>
              <a:t>8/27/2025</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85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670DAB-EDA1-4EDF-92ED-8673421C3F5D}" type="datetimeFigureOut">
              <a:rPr lang="en-US">
                <a:solidFill>
                  <a:prstClr val="black"/>
                </a:solidFill>
              </a:rPr>
              <a:pPr/>
              <a:t>8/27/2025</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71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a:p>
        </p:txBody>
      </p:sp>
    </p:spTree>
    <p:extLst>
      <p:ext uri="{BB962C8B-B14F-4D97-AF65-F5344CB8AC3E}">
        <p14:creationId xmlns:p14="http://schemas.microsoft.com/office/powerpoint/2010/main" val="341805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38345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0" y="1612900"/>
            <a:ext cx="5617883" cy="4572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1"/>
          </p:nvPr>
        </p:nvSpPr>
        <p:spPr>
          <a:xfrm>
            <a:off x="824379" y="1612900"/>
            <a:ext cx="5271621" cy="4572747"/>
          </a:xfrm>
        </p:spPr>
        <p:txBody>
          <a:bodyPr/>
          <a:lstStyle/>
          <a:p>
            <a:endParaRPr lang="en-US"/>
          </a:p>
        </p:txBody>
      </p:sp>
    </p:spTree>
    <p:extLst>
      <p:ext uri="{BB962C8B-B14F-4D97-AF65-F5344CB8AC3E}">
        <p14:creationId xmlns:p14="http://schemas.microsoft.com/office/powerpoint/2010/main" val="392797656"/>
      </p:ext>
    </p:extLst>
  </p:cSld>
  <p:clrMapOvr>
    <a:masterClrMapping/>
  </p:clrMapOvr>
  <p:transition/>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11125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533400" y="3886200"/>
            <a:ext cx="11125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3448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055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7376" y="4406901"/>
            <a:ext cx="11114616"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87376" y="2897808"/>
            <a:ext cx="1111461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66391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981200"/>
            <a:ext cx="546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46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76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2075" tIns="46038" rIns="92075" bIns="46038" numCol="1" anchor="b" anchorCtr="0" compatLnSpc="1">
            <a:prstTxWarp prst="textNoShape">
              <a:avLst/>
            </a:prstTxWarp>
          </a:bodyPr>
          <a:lstStyle>
            <a:lvl1pPr>
              <a:defRPr lang="en-US"/>
            </a:lvl1pPr>
          </a:lstStyle>
          <a:p>
            <a:pPr lvl="0" algn="ctr" eaLnBrk="0" fontAlgn="base" hangingPunct="0">
              <a:spcAft>
                <a:spcPct val="0"/>
              </a:spcAft>
            </a:pPr>
            <a:r>
              <a:rPr lang="en-US"/>
              <a:t>Click to edit Master title style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marL="257175" lvl="0" indent="-257175" eaLnBrk="0" fontAlgn="base" hangingPunct="0">
              <a:spcBef>
                <a:spcPct val="20000"/>
              </a:spcBef>
              <a:spcAft>
                <a:spcPct val="0"/>
              </a:spcAft>
              <a:buClr>
                <a:srgbClr val="000066"/>
              </a:buClr>
              <a:buSzPct val="110000"/>
            </a:pPr>
            <a:r>
              <a:rPr lang="en-US"/>
              <a:t>Edit Master text styles</a:t>
            </a:r>
          </a:p>
          <a:p>
            <a:pPr marL="557213" lvl="1" indent="-214313" eaLnBrk="0" fontAlgn="base" hangingPunct="0">
              <a:spcBef>
                <a:spcPct val="20000"/>
              </a:spcBef>
              <a:spcAft>
                <a:spcPct val="0"/>
              </a:spcAft>
              <a:buClr>
                <a:srgbClr val="000066"/>
              </a:buClr>
              <a:buFont typeface="Wingdings" pitchFamily="2" charset="2"/>
              <a:buChar char="Ø"/>
            </a:pPr>
            <a:r>
              <a:rPr lang="en-US"/>
              <a:t>Second level</a:t>
            </a:r>
          </a:p>
          <a:p>
            <a:pPr marL="857250" lvl="2" indent="-171450" eaLnBrk="0" fontAlgn="base" hangingPunct="0">
              <a:spcBef>
                <a:spcPct val="20000"/>
              </a:spcBef>
              <a:spcAft>
                <a:spcPct val="0"/>
              </a:spcAft>
              <a:buClr>
                <a:srgbClr val="000066"/>
              </a:buClr>
              <a:buFont typeface="Arial Unicode MS" pitchFamily="34" charset="-128"/>
              <a:buChar char="–"/>
            </a:pPr>
            <a:r>
              <a:rPr lang="en-US"/>
              <a:t>Third level</a:t>
            </a:r>
          </a:p>
          <a:p>
            <a:pPr marL="1200150" lvl="3" indent="-171450" eaLnBrk="0" fontAlgn="base" hangingPunct="0">
              <a:spcBef>
                <a:spcPct val="20000"/>
              </a:spcBef>
              <a:spcAft>
                <a:spcPct val="0"/>
              </a:spcAft>
              <a:buClr>
                <a:srgbClr val="000066"/>
              </a:buClr>
              <a:buChar char="–"/>
            </a:pPr>
            <a:r>
              <a:rPr lang="en-US"/>
              <a:t>Fourth level</a:t>
            </a:r>
          </a:p>
          <a:p>
            <a:pPr marL="1543050" lvl="4" indent="-171450" eaLnBrk="0" fontAlgn="base" hangingPunct="0">
              <a:spcBef>
                <a:spcPct val="20000"/>
              </a:spcBef>
              <a:spcAft>
                <a:spcPct val="0"/>
              </a:spcAft>
              <a:buClr>
                <a:srgbClr val="000066"/>
              </a:buClr>
              <a:buFont typeface="Monotype Sorts"/>
              <a:buChar char="è"/>
            </a:pPr>
            <a:r>
              <a:rPr lang="en-US"/>
              <a:t>Fifth level</a:t>
            </a:r>
          </a:p>
        </p:txBody>
      </p:sp>
      <p:sp>
        <p:nvSpPr>
          <p:cNvPr id="6" name="Slide Number Placeholder 5"/>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708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35113"/>
            <a:ext cx="54631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174875"/>
            <a:ext cx="54631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4652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652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95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349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032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4011084" cy="6286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76800" y="1295400"/>
            <a:ext cx="6815667" cy="5319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3400" y="192405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84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178424"/>
            <a:ext cx="11125200" cy="524757"/>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33400" y="1326442"/>
            <a:ext cx="111252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33400" y="5745163"/>
            <a:ext cx="11125200" cy="7452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7315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a:p>
        </p:txBody>
      </p:sp>
    </p:spTree>
    <p:extLst>
      <p:ext uri="{BB962C8B-B14F-4D97-AF65-F5344CB8AC3E}">
        <p14:creationId xmlns:p14="http://schemas.microsoft.com/office/powerpoint/2010/main" val="2902814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867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4768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33400" y="1295400"/>
            <a:ext cx="11125200" cy="5257800"/>
          </a:xfrm>
        </p:spPr>
        <p:txBody>
          <a:bodyPr/>
          <a:lstStyle/>
          <a:p>
            <a:pPr lvl="0"/>
            <a:endParaRPr lang="en-US" noProof="0"/>
          </a:p>
        </p:txBody>
      </p:sp>
    </p:spTree>
    <p:extLst>
      <p:ext uri="{BB962C8B-B14F-4D97-AF65-F5344CB8AC3E}">
        <p14:creationId xmlns:p14="http://schemas.microsoft.com/office/powerpoint/2010/main" val="1936632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0" y="1981200"/>
            <a:ext cx="5537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0" y="4114800"/>
            <a:ext cx="5537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323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3400" y="1981200"/>
            <a:ext cx="5461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461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138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3400" y="1981200"/>
            <a:ext cx="1112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4114800"/>
            <a:ext cx="1112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40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3ABC96-A9E1-4F33-B036-5FC2FB12F736}" type="slidenum">
              <a:rPr lang="en-US" altLang="en-US"/>
              <a:pPr>
                <a:defRPr/>
              </a:pPr>
              <a:t>‹#›</a:t>
            </a:fld>
            <a:endParaRPr lang="en-US" altLang="en-US"/>
          </a:p>
        </p:txBody>
      </p:sp>
    </p:spTree>
    <p:extLst>
      <p:ext uri="{BB962C8B-B14F-4D97-AF65-F5344CB8AC3E}">
        <p14:creationId xmlns:p14="http://schemas.microsoft.com/office/powerpoint/2010/main" val="64195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2075" tIns="46038" rIns="92075" bIns="46038" numCol="1" anchor="b" anchorCtr="0" compatLnSpc="1">
            <a:prstTxWarp prst="textNoShape">
              <a:avLst/>
            </a:prstTxWarp>
          </a:bodyPr>
          <a:lstStyle>
            <a:lvl1pPr>
              <a:defRPr lang="en-US"/>
            </a:lvl1pPr>
          </a:lstStyle>
          <a:p>
            <a:pPr lvl="0" algn="ctr" eaLnBrk="0" fontAlgn="base" hangingPunct="0">
              <a:spcAft>
                <a:spcPct val="0"/>
              </a:spcAft>
            </a:pPr>
            <a:r>
              <a:rPr lang="en-US"/>
              <a:t>Click to edit Master title style</a:t>
            </a:r>
          </a:p>
        </p:txBody>
      </p:sp>
      <p:sp>
        <p:nvSpPr>
          <p:cNvPr id="3" name="Content Placeholder 2"/>
          <p:cNvSpPr>
            <a:spLocks noGrp="1"/>
          </p:cNvSpPr>
          <p:nvPr>
            <p:ph sz="half" idx="1"/>
          </p:nvPr>
        </p:nvSpPr>
        <p:spPr>
          <a:xfrm>
            <a:off x="161925" y="1064419"/>
            <a:ext cx="5852160" cy="5262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7916" y="1064419"/>
            <a:ext cx="5852160" cy="5262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bwMode="auto">
          <a:xfrm>
            <a:off x="6096000" y="990600"/>
            <a:ext cx="0" cy="5410200"/>
          </a:xfrm>
          <a:prstGeom prst="line">
            <a:avLst/>
          </a:prstGeom>
          <a:solidFill>
            <a:schemeClr val="accent1"/>
          </a:solidFill>
          <a:ln w="31750" cap="flat" cmpd="sng" algn="ctr">
            <a:solidFill>
              <a:srgbClr val="002060"/>
            </a:solidFill>
            <a:prstDash val="solid"/>
            <a:round/>
            <a:headEnd type="none" w="med" len="med"/>
            <a:tailEnd type="none" w="med" len="med"/>
          </a:ln>
          <a:effectLst/>
        </p:spPr>
      </p:cxnSp>
    </p:spTree>
    <p:extLst>
      <p:ext uri="{BB962C8B-B14F-4D97-AF65-F5344CB8AC3E}">
        <p14:creationId xmlns:p14="http://schemas.microsoft.com/office/powerpoint/2010/main" val="269312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2075" tIns="46038" rIns="92075" bIns="46038" numCol="1" anchor="b" anchorCtr="0" compatLnSpc="1">
            <a:prstTxWarp prst="textNoShape">
              <a:avLst/>
            </a:prstTxWarp>
          </a:bodyPr>
          <a:lstStyle>
            <a:lvl1pPr>
              <a:defRPr lang="en-US"/>
            </a:lvl1pPr>
          </a:lstStyle>
          <a:p>
            <a:pPr lvl="0" algn="ctr" eaLnBrk="0" fontAlgn="base" hangingPunct="0">
              <a:spcAft>
                <a:spcPct val="0"/>
              </a:spcAft>
            </a:pPr>
            <a:r>
              <a:rPr lang="en-US"/>
              <a:t>Click to edit Master title style</a:t>
            </a:r>
          </a:p>
        </p:txBody>
      </p:sp>
      <p:sp>
        <p:nvSpPr>
          <p:cNvPr id="3" name="Content Placeholder 2"/>
          <p:cNvSpPr>
            <a:spLocks noGrp="1"/>
          </p:cNvSpPr>
          <p:nvPr>
            <p:ph sz="half" idx="1"/>
          </p:nvPr>
        </p:nvSpPr>
        <p:spPr>
          <a:xfrm>
            <a:off x="146123" y="1070524"/>
            <a:ext cx="5852160" cy="2561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6484" y="1070524"/>
            <a:ext cx="5852160" cy="2561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bwMode="auto">
          <a:xfrm flipV="1">
            <a:off x="76200" y="3714750"/>
            <a:ext cx="11982450" cy="19050"/>
          </a:xfrm>
          <a:prstGeom prst="line">
            <a:avLst/>
          </a:prstGeom>
          <a:solidFill>
            <a:schemeClr val="accent1"/>
          </a:solidFill>
          <a:ln w="31750" cap="flat" cmpd="sng" algn="ctr">
            <a:solidFill>
              <a:srgbClr val="002060"/>
            </a:solidFill>
            <a:prstDash val="solid"/>
            <a:round/>
            <a:headEnd type="none" w="med" len="med"/>
            <a:tailEnd type="none" w="med" len="med"/>
          </a:ln>
          <a:effectLst/>
        </p:spPr>
      </p:cxnSp>
      <p:cxnSp>
        <p:nvCxnSpPr>
          <p:cNvPr id="8" name="Straight Connector 7"/>
          <p:cNvCxnSpPr/>
          <p:nvPr userDrawn="1"/>
        </p:nvCxnSpPr>
        <p:spPr bwMode="auto">
          <a:xfrm>
            <a:off x="6096000" y="990600"/>
            <a:ext cx="0" cy="5410200"/>
          </a:xfrm>
          <a:prstGeom prst="line">
            <a:avLst/>
          </a:prstGeom>
          <a:solidFill>
            <a:schemeClr val="accent1"/>
          </a:solidFill>
          <a:ln w="31750" cap="flat" cmpd="sng" algn="ctr">
            <a:solidFill>
              <a:srgbClr val="002060"/>
            </a:solidFill>
            <a:prstDash val="solid"/>
            <a:round/>
            <a:headEnd type="none" w="med" len="med"/>
            <a:tailEnd type="none" w="med" len="med"/>
          </a:ln>
          <a:effectLst/>
        </p:spPr>
      </p:cxnSp>
      <p:sp>
        <p:nvSpPr>
          <p:cNvPr id="9" name="Content Placeholder 2"/>
          <p:cNvSpPr>
            <a:spLocks noGrp="1"/>
          </p:cNvSpPr>
          <p:nvPr>
            <p:ph sz="half" idx="13"/>
          </p:nvPr>
        </p:nvSpPr>
        <p:spPr>
          <a:xfrm>
            <a:off x="146123" y="3794674"/>
            <a:ext cx="5852160" cy="2561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4"/>
          </p:nvPr>
        </p:nvSpPr>
        <p:spPr>
          <a:xfrm>
            <a:off x="6166484" y="3794674"/>
            <a:ext cx="5852160" cy="2561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79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2670DAB-EDA1-4EDF-92ED-8673421C3F5D}" type="datetimeFigureOut">
              <a:rPr lang="en-US">
                <a:solidFill>
                  <a:prstClr val="black"/>
                </a:solidFill>
              </a:rPr>
              <a:pPr/>
              <a:t>8/27/2025</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33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2075" tIns="46038" rIns="92075" bIns="46038" numCol="1" anchor="b" anchorCtr="0" compatLnSpc="1">
            <a:prstTxWarp prst="textNoShape">
              <a:avLst/>
            </a:prstTxWarp>
          </a:bodyPr>
          <a:lstStyle>
            <a:lvl1pPr>
              <a:defRPr lang="en-US"/>
            </a:lvl1pPr>
          </a:lstStyle>
          <a:p>
            <a:pPr lvl="0" algn="ctr" eaLnBrk="0" fontAlgn="base" hangingPunct="0">
              <a:spcAft>
                <a:spcPct val="0"/>
              </a:spcAft>
            </a:pPr>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2670DAB-EDA1-4EDF-92ED-8673421C3F5D}" type="datetimeFigureOut">
              <a:rPr lang="en-US">
                <a:solidFill>
                  <a:prstClr val="black"/>
                </a:solidFill>
              </a:rPr>
              <a:pPr/>
              <a:t>8/27/2025</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12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37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670DAB-EDA1-4EDF-92ED-8673421C3F5D}" type="datetimeFigureOut">
              <a:rPr lang="en-US">
                <a:solidFill>
                  <a:prstClr val="black"/>
                </a:solidFill>
              </a:rPr>
              <a:pPr/>
              <a:t>8/27/2025</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20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6.png"/><Relationship Id="rId3" Type="http://schemas.openxmlformats.org/officeDocument/2006/relationships/slideLayout" Target="../slideLayouts/slideLayout18.xml"/><Relationship Id="rId21" Type="http://schemas.openxmlformats.org/officeDocument/2006/relationships/image" Target="../media/image9.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7.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0021" y="146522"/>
            <a:ext cx="10296525" cy="719138"/>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lgn="ctr" eaLnBrk="0" fontAlgn="base" hangingPunct="0">
              <a:spcAft>
                <a:spcPct val="0"/>
              </a:spcAft>
            </a:pPr>
            <a:r>
              <a:rPr lang="en-US"/>
              <a:t>Click to edit Master title style</a:t>
            </a:r>
          </a:p>
        </p:txBody>
      </p:sp>
      <p:sp>
        <p:nvSpPr>
          <p:cNvPr id="3" name="Text Placeholder 2"/>
          <p:cNvSpPr>
            <a:spLocks noGrp="1"/>
          </p:cNvSpPr>
          <p:nvPr>
            <p:ph type="body" idx="1"/>
          </p:nvPr>
        </p:nvSpPr>
        <p:spPr>
          <a:xfrm>
            <a:off x="209550" y="1083803"/>
            <a:ext cx="11734800" cy="53009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57175" lvl="0" indent="-257175" eaLnBrk="0" fontAlgn="base" hangingPunct="0">
              <a:spcBef>
                <a:spcPct val="20000"/>
              </a:spcBef>
              <a:spcAft>
                <a:spcPct val="0"/>
              </a:spcAft>
              <a:buClr>
                <a:srgbClr val="000066"/>
              </a:buClr>
              <a:buSzPct val="110000"/>
            </a:pPr>
            <a:r>
              <a:rPr lang="en-US"/>
              <a:t>Edit Master text styles</a:t>
            </a:r>
          </a:p>
          <a:p>
            <a:pPr marL="557213" lvl="1" indent="-214313" eaLnBrk="0" fontAlgn="base" hangingPunct="0">
              <a:spcBef>
                <a:spcPct val="20000"/>
              </a:spcBef>
              <a:spcAft>
                <a:spcPct val="0"/>
              </a:spcAft>
              <a:buClr>
                <a:srgbClr val="000066"/>
              </a:buClr>
              <a:buFont typeface="Wingdings" pitchFamily="2" charset="2"/>
              <a:buChar char="Ø"/>
            </a:pPr>
            <a:r>
              <a:rPr lang="en-US"/>
              <a:t>Second level</a:t>
            </a:r>
          </a:p>
          <a:p>
            <a:pPr marL="857250" lvl="2" indent="-171450" eaLnBrk="0" fontAlgn="base" hangingPunct="0">
              <a:spcBef>
                <a:spcPct val="20000"/>
              </a:spcBef>
              <a:spcAft>
                <a:spcPct val="0"/>
              </a:spcAft>
              <a:buClr>
                <a:srgbClr val="000066"/>
              </a:buClr>
              <a:buFont typeface="Arial Unicode MS" pitchFamily="34" charset="-128"/>
              <a:buChar char="–"/>
            </a:pPr>
            <a:r>
              <a:rPr lang="en-US"/>
              <a:t>Third level</a:t>
            </a:r>
          </a:p>
          <a:p>
            <a:pPr marL="1200150" lvl="3" indent="-171450" eaLnBrk="0" fontAlgn="base" hangingPunct="0">
              <a:spcBef>
                <a:spcPct val="20000"/>
              </a:spcBef>
              <a:spcAft>
                <a:spcPct val="0"/>
              </a:spcAft>
              <a:buClr>
                <a:srgbClr val="000066"/>
              </a:buClr>
              <a:buChar char="–"/>
            </a:pPr>
            <a:r>
              <a:rPr lang="en-US"/>
              <a:t>Fourth level</a:t>
            </a:r>
          </a:p>
          <a:p>
            <a:pPr marL="1543050" lvl="4" indent="-171450" eaLnBrk="0" fontAlgn="base" hangingPunct="0">
              <a:spcBef>
                <a:spcPct val="20000"/>
              </a:spcBef>
              <a:spcAft>
                <a:spcPct val="0"/>
              </a:spcAft>
              <a:buClr>
                <a:srgbClr val="000066"/>
              </a:buClr>
              <a:buFont typeface="Monotype Sorts"/>
              <a:buChar char="è"/>
            </a:pPr>
            <a:r>
              <a:rPr lang="en-US"/>
              <a:t>Fifth level</a:t>
            </a:r>
          </a:p>
        </p:txBody>
      </p:sp>
      <p:sp>
        <p:nvSpPr>
          <p:cNvPr id="6" name="Slide Number Placeholder 5"/>
          <p:cNvSpPr>
            <a:spLocks noGrp="1"/>
          </p:cNvSpPr>
          <p:nvPr>
            <p:ph type="sldNum" sz="quarter" idx="4"/>
          </p:nvPr>
        </p:nvSpPr>
        <p:spPr>
          <a:xfrm>
            <a:off x="10829925" y="6499851"/>
            <a:ext cx="1114425" cy="303388"/>
          </a:xfrm>
          <a:prstGeom prst="rect">
            <a:avLst/>
          </a:prstGeom>
        </p:spPr>
        <p:txBody>
          <a:bodyPr vert="horz" lIns="91440" tIns="45720" rIns="91440" bIns="45720" rtlCol="0" anchor="ctr"/>
          <a:lstStyle>
            <a:lvl1pPr algn="r">
              <a:defRPr sz="1200">
                <a:solidFill>
                  <a:schemeClr val="tx1">
                    <a:tint val="75000"/>
                  </a:schemeClr>
                </a:solidFill>
              </a:defRPr>
            </a:lvl1pPr>
          </a:lstStyle>
          <a:p>
            <a:fld id="{721CCF44-FBE0-4839-8CF9-8250877DE8E7}" type="slidenum">
              <a:rPr lang="en-US" smtClean="0">
                <a:solidFill>
                  <a:prstClr val="black">
                    <a:tint val="75000"/>
                  </a:prstClr>
                </a:solidFill>
              </a:rPr>
              <a:pPr/>
              <a:t>‹#›</a:t>
            </a:fld>
            <a:endParaRPr lang="en-US">
              <a:solidFill>
                <a:prstClr val="black">
                  <a:tint val="75000"/>
                </a:prstClr>
              </a:solidFill>
            </a:endParaRPr>
          </a:p>
        </p:txBody>
      </p:sp>
      <p:pic>
        <p:nvPicPr>
          <p:cNvPr id="9" name="Picture 21" descr="afsymbol"/>
          <p:cNvPicPr>
            <a:picLocks noChangeAspect="1" noChangeArrowheads="1"/>
          </p:cNvPicPr>
          <p:nvPr userDrawn="1"/>
        </p:nvPicPr>
        <p:blipFill>
          <a:blip r:embed="rId15" cstate="print"/>
          <a:srcRect/>
          <a:stretch>
            <a:fillRect/>
          </a:stretch>
        </p:blipFill>
        <p:spPr bwMode="auto">
          <a:xfrm>
            <a:off x="76201" y="152400"/>
            <a:ext cx="695459" cy="548640"/>
          </a:xfrm>
          <a:prstGeom prst="rect">
            <a:avLst/>
          </a:prstGeom>
          <a:noFill/>
          <a:ln w="9525">
            <a:noFill/>
            <a:miter lim="800000"/>
            <a:headEnd/>
            <a:tailEnd/>
          </a:ln>
        </p:spPr>
      </p:pic>
      <p:sp>
        <p:nvSpPr>
          <p:cNvPr id="10" name="Rectangle 17"/>
          <p:cNvSpPr>
            <a:spLocks noChangeArrowheads="1"/>
          </p:cNvSpPr>
          <p:nvPr userDrawn="1"/>
        </p:nvSpPr>
        <p:spPr bwMode="auto">
          <a:xfrm rot="-10800000">
            <a:off x="152400" y="947759"/>
            <a:ext cx="11887200" cy="63412"/>
          </a:xfrm>
          <a:prstGeom prst="rect">
            <a:avLst/>
          </a:prstGeom>
          <a:solidFill>
            <a:srgbClr val="1D1D73"/>
          </a:solidFill>
          <a:ln w="9525">
            <a:noFill/>
            <a:miter lim="800000"/>
            <a:headEnd/>
            <a:tailEnd/>
          </a:ln>
          <a:effectLst/>
        </p:spPr>
        <p:txBody>
          <a:bodyPr wrap="none" anchor="ctr"/>
          <a:lstStyle/>
          <a:p>
            <a:pPr>
              <a:defRPr/>
            </a:pPr>
            <a:endParaRPr lang="en-US" sz="1350">
              <a:solidFill>
                <a:srgbClr val="000000"/>
              </a:solidFill>
            </a:endParaRPr>
          </a:p>
        </p:txBody>
      </p:sp>
      <p:sp>
        <p:nvSpPr>
          <p:cNvPr id="13" name="Text Box 28"/>
          <p:cNvSpPr txBox="1">
            <a:spLocks noChangeArrowheads="1"/>
          </p:cNvSpPr>
          <p:nvPr userDrawn="1"/>
        </p:nvSpPr>
        <p:spPr bwMode="auto">
          <a:xfrm>
            <a:off x="1535973" y="6449892"/>
            <a:ext cx="9144000" cy="338554"/>
          </a:xfrm>
          <a:prstGeom prst="rect">
            <a:avLst/>
          </a:prstGeom>
          <a:noFill/>
          <a:ln w="9525">
            <a:noFill/>
            <a:miter lim="800000"/>
            <a:headEnd/>
            <a:tailEnd/>
          </a:ln>
          <a:effectLst/>
        </p:spPr>
        <p:txBody>
          <a:bodyPr>
            <a:spAutoFit/>
          </a:bodyPr>
          <a:lstStyle/>
          <a:p>
            <a:pPr algn="ctr" eaLnBrk="0" hangingPunct="0">
              <a:spcBef>
                <a:spcPct val="50000"/>
              </a:spcBef>
              <a:defRPr/>
            </a:pPr>
            <a:r>
              <a:rPr lang="en-US" sz="1600" i="1">
                <a:solidFill>
                  <a:prstClr val="black"/>
                </a:solidFill>
              </a:rPr>
              <a:t>Pride… Teamwork… Success</a:t>
            </a:r>
          </a:p>
        </p:txBody>
      </p:sp>
      <p:pic>
        <p:nvPicPr>
          <p:cNvPr id="12" name="Picture 22" descr="320AEW emblem"/>
          <p:cNvPicPr>
            <a:picLocks noChangeAspect="1" noChangeArrowheads="1"/>
          </p:cNvPicPr>
          <p:nvPr userDrawn="1"/>
        </p:nvPicPr>
        <p:blipFill>
          <a:blip r:embed="rId16" cstate="print">
            <a:clrChange>
              <a:clrFrom>
                <a:srgbClr val="FFFFFF"/>
              </a:clrFrom>
              <a:clrTo>
                <a:srgbClr val="FFFFFF">
                  <a:alpha val="0"/>
                </a:srgbClr>
              </a:clrTo>
            </a:clrChange>
            <a:lum bright="6000"/>
          </a:blip>
          <a:srcRect/>
          <a:stretch>
            <a:fillRect/>
          </a:stretch>
        </p:blipFill>
        <p:spPr bwMode="auto">
          <a:xfrm>
            <a:off x="11515640" y="338071"/>
            <a:ext cx="571647" cy="552450"/>
          </a:xfrm>
          <a:prstGeom prst="rect">
            <a:avLst/>
          </a:prstGeom>
          <a:noFill/>
          <a:ln w="9525">
            <a:noFill/>
            <a:miter lim="800000"/>
            <a:headEnd/>
            <a:tailEnd/>
          </a:ln>
        </p:spPr>
      </p:pic>
      <p:pic>
        <p:nvPicPr>
          <p:cNvPr id="14" name="Picture 23" descr="AFDW-Trans"/>
          <p:cNvPicPr>
            <a:picLocks noChangeAspect="1" noChangeArrowheads="1"/>
          </p:cNvPicPr>
          <p:nvPr userDrawn="1"/>
        </p:nvPicPr>
        <p:blipFill>
          <a:blip r:embed="rId17" cstate="print"/>
          <a:srcRect/>
          <a:stretch>
            <a:fillRect/>
          </a:stretch>
        </p:blipFill>
        <p:spPr bwMode="auto">
          <a:xfrm>
            <a:off x="11224907" y="146522"/>
            <a:ext cx="610041" cy="595110"/>
          </a:xfrm>
          <a:prstGeom prst="rect">
            <a:avLst/>
          </a:prstGeom>
          <a:noFill/>
          <a:ln w="9525">
            <a:noFill/>
            <a:miter lim="800000"/>
            <a:headEnd/>
            <a:tailEnd/>
          </a:ln>
        </p:spPr>
      </p:pic>
      <p:sp>
        <p:nvSpPr>
          <p:cNvPr id="15" name="Rectangle 17"/>
          <p:cNvSpPr>
            <a:spLocks noChangeArrowheads="1"/>
          </p:cNvSpPr>
          <p:nvPr userDrawn="1"/>
        </p:nvSpPr>
        <p:spPr bwMode="auto">
          <a:xfrm rot="-10800000">
            <a:off x="152400" y="6424867"/>
            <a:ext cx="11887200" cy="63412"/>
          </a:xfrm>
          <a:prstGeom prst="rect">
            <a:avLst/>
          </a:prstGeom>
          <a:solidFill>
            <a:srgbClr val="1D1D73"/>
          </a:solidFill>
          <a:ln w="9525">
            <a:noFill/>
            <a:miter lim="800000"/>
            <a:headEnd/>
            <a:tailEnd/>
          </a:ln>
          <a:effectLst/>
        </p:spPr>
        <p:txBody>
          <a:bodyPr wrap="none" anchor="ctr"/>
          <a:lstStyle/>
          <a:p>
            <a:pPr>
              <a:defRPr/>
            </a:pPr>
            <a:endParaRPr lang="en-US" sz="1350">
              <a:solidFill>
                <a:srgbClr val="000000"/>
              </a:solidFill>
            </a:endParaRPr>
          </a:p>
        </p:txBody>
      </p:sp>
    </p:spTree>
    <p:extLst>
      <p:ext uri="{BB962C8B-B14F-4D97-AF65-F5344CB8AC3E}">
        <p14:creationId xmlns:p14="http://schemas.microsoft.com/office/powerpoint/2010/main" val="37004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 id="2147483700" r:id="rId13"/>
  </p:sldLayoutIdLst>
  <p:txStyles>
    <p:titleStyle>
      <a:lvl1pPr algn="l" defTabSz="914400" rtl="0" eaLnBrk="1" latinLnBrk="0" hangingPunct="1">
        <a:lnSpc>
          <a:spcPct val="90000"/>
        </a:lnSpc>
        <a:spcBef>
          <a:spcPct val="0"/>
        </a:spcBef>
        <a:buNone/>
        <a:defRPr kumimoji="1" lang="en-US" sz="3200" b="1" kern="1200">
          <a:solidFill>
            <a:srgbClr val="0000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lang="en-US" sz="1800" kern="1200" smtClean="0">
          <a:solidFill>
            <a:srgbClr val="0000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en-US" sz="1500" kern="1200" smtClean="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en-US" sz="1500" kern="1200" smtClean="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en-US" sz="1500" kern="1200" smtClean="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en-US" sz="12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63700" y="442913"/>
            <a:ext cx="8805333" cy="7286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3075" name="Rectangle 11"/>
          <p:cNvSpPr>
            <a:spLocks noGrp="1" noChangeArrowheads="1"/>
          </p:cNvSpPr>
          <p:nvPr>
            <p:ph type="body" idx="1"/>
          </p:nvPr>
        </p:nvSpPr>
        <p:spPr bwMode="auto">
          <a:xfrm>
            <a:off x="711200" y="1643063"/>
            <a:ext cx="10972800" cy="4524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16881" name="Rectangle 17"/>
          <p:cNvSpPr>
            <a:spLocks noChangeArrowheads="1"/>
          </p:cNvSpPr>
          <p:nvPr userDrawn="1"/>
        </p:nvSpPr>
        <p:spPr bwMode="auto">
          <a:xfrm rot="-10800000">
            <a:off x="508000" y="1143000"/>
            <a:ext cx="11176000" cy="76200"/>
          </a:xfrm>
          <a:prstGeom prst="rect">
            <a:avLst/>
          </a:prstGeom>
          <a:solidFill>
            <a:srgbClr val="1D1D73"/>
          </a:solidFill>
          <a:ln w="9525">
            <a:noFill/>
            <a:miter lim="800000"/>
            <a:headEnd/>
            <a:tailEnd/>
          </a:ln>
          <a:effectLst/>
        </p:spPr>
        <p:txBody>
          <a:bodyPr wrap="none" anchor="ctr"/>
          <a:lstStyle/>
          <a:p>
            <a:pPr>
              <a:defRPr/>
            </a:pPr>
            <a:endParaRPr lang="en-US" sz="1800">
              <a:solidFill>
                <a:srgbClr val="000000"/>
              </a:solidFill>
            </a:endParaRPr>
          </a:p>
        </p:txBody>
      </p:sp>
      <p:sp>
        <p:nvSpPr>
          <p:cNvPr id="1316882" name="Rectangle 18"/>
          <p:cNvSpPr>
            <a:spLocks noChangeArrowheads="1"/>
          </p:cNvSpPr>
          <p:nvPr userDrawn="1"/>
        </p:nvSpPr>
        <p:spPr bwMode="auto">
          <a:xfrm rot="-10800000">
            <a:off x="508000" y="6235700"/>
            <a:ext cx="11176000" cy="76200"/>
          </a:xfrm>
          <a:prstGeom prst="rect">
            <a:avLst/>
          </a:prstGeom>
          <a:solidFill>
            <a:srgbClr val="1D1D73"/>
          </a:solidFill>
          <a:ln w="9525">
            <a:noFill/>
            <a:miter lim="800000"/>
            <a:headEnd/>
            <a:tailEnd/>
          </a:ln>
          <a:effectLst/>
        </p:spPr>
        <p:txBody>
          <a:bodyPr wrap="none" anchor="ctr"/>
          <a:lstStyle/>
          <a:p>
            <a:pPr>
              <a:defRPr/>
            </a:pPr>
            <a:endParaRPr lang="en-US" sz="1800">
              <a:solidFill>
                <a:srgbClr val="000000"/>
              </a:solidFill>
            </a:endParaRPr>
          </a:p>
        </p:txBody>
      </p:sp>
      <p:pic>
        <p:nvPicPr>
          <p:cNvPr id="3080" name="Picture 22" descr="320AEW emblem"/>
          <p:cNvPicPr>
            <a:picLocks noChangeAspect="1" noChangeArrowheads="1"/>
          </p:cNvPicPr>
          <p:nvPr userDrawn="1"/>
        </p:nvPicPr>
        <p:blipFill>
          <a:blip r:embed="rId4" cstate="print">
            <a:clrChange>
              <a:clrFrom>
                <a:srgbClr val="FFFFFF"/>
              </a:clrFrom>
              <a:clrTo>
                <a:srgbClr val="FFFFFF">
                  <a:alpha val="0"/>
                </a:srgbClr>
              </a:clrTo>
            </a:clrChange>
            <a:lum bright="6000"/>
          </a:blip>
          <a:srcRect/>
          <a:stretch>
            <a:fillRect/>
          </a:stretch>
        </p:blipFill>
        <p:spPr bwMode="auto">
          <a:xfrm>
            <a:off x="11057467" y="285751"/>
            <a:ext cx="1134533" cy="822325"/>
          </a:xfrm>
          <a:prstGeom prst="rect">
            <a:avLst/>
          </a:prstGeom>
          <a:noFill/>
          <a:ln w="9525">
            <a:noFill/>
            <a:miter lim="800000"/>
            <a:headEnd/>
            <a:tailEnd/>
          </a:ln>
        </p:spPr>
      </p:pic>
      <p:pic>
        <p:nvPicPr>
          <p:cNvPr id="3081" name="Picture 23" descr="AFDW-Trans"/>
          <p:cNvPicPr>
            <a:picLocks noChangeAspect="1" noChangeArrowheads="1"/>
          </p:cNvPicPr>
          <p:nvPr userDrawn="1"/>
        </p:nvPicPr>
        <p:blipFill>
          <a:blip r:embed="rId5" cstate="print"/>
          <a:srcRect/>
          <a:stretch>
            <a:fillRect/>
          </a:stretch>
        </p:blipFill>
        <p:spPr bwMode="auto">
          <a:xfrm>
            <a:off x="10301818" y="34926"/>
            <a:ext cx="1210733" cy="885825"/>
          </a:xfrm>
          <a:prstGeom prst="rect">
            <a:avLst/>
          </a:prstGeom>
          <a:noFill/>
          <a:ln w="9525">
            <a:noFill/>
            <a:miter lim="800000"/>
            <a:headEnd/>
            <a:tailEnd/>
          </a:ln>
        </p:spPr>
      </p:pic>
      <p:sp>
        <p:nvSpPr>
          <p:cNvPr id="12" name="Text Box 20"/>
          <p:cNvSpPr txBox="1">
            <a:spLocks noChangeArrowheads="1"/>
          </p:cNvSpPr>
          <p:nvPr userDrawn="1"/>
        </p:nvSpPr>
        <p:spPr bwMode="auto">
          <a:xfrm>
            <a:off x="4509850" y="6311900"/>
            <a:ext cx="3113032" cy="369332"/>
          </a:xfrm>
          <a:prstGeom prst="rect">
            <a:avLst/>
          </a:prstGeom>
          <a:noFill/>
          <a:ln w="9525">
            <a:noFill/>
            <a:miter lim="800000"/>
            <a:headEnd/>
            <a:tailEnd/>
          </a:ln>
          <a:effectLst/>
        </p:spPr>
        <p:txBody>
          <a:bodyPr wrap="none">
            <a:spAutoFit/>
          </a:bodyPr>
          <a:lstStyle/>
          <a:p>
            <a:pPr algn="ctr">
              <a:defRPr/>
            </a:pPr>
            <a:r>
              <a:rPr lang="en-US" sz="1800" i="1">
                <a:solidFill>
                  <a:srgbClr val="000000"/>
                </a:solidFill>
              </a:rPr>
              <a:t>Pride…Teamwork…Success</a:t>
            </a:r>
          </a:p>
        </p:txBody>
      </p:sp>
      <p:pic>
        <p:nvPicPr>
          <p:cNvPr id="11" name="Picture 21" descr="afsymbol"/>
          <p:cNvPicPr>
            <a:picLocks noChangeAspect="1" noChangeArrowheads="1"/>
          </p:cNvPicPr>
          <p:nvPr userDrawn="1"/>
        </p:nvPicPr>
        <p:blipFill>
          <a:blip r:embed="rId6" cstate="print"/>
          <a:srcRect/>
          <a:stretch>
            <a:fillRect/>
          </a:stretch>
        </p:blipFill>
        <p:spPr bwMode="auto">
          <a:xfrm>
            <a:off x="101600" y="152400"/>
            <a:ext cx="1524000" cy="901700"/>
          </a:xfrm>
          <a:prstGeom prst="rect">
            <a:avLst/>
          </a:prstGeom>
          <a:noFill/>
          <a:ln w="9525">
            <a:noFill/>
            <a:miter lim="800000"/>
            <a:headEnd/>
            <a:tailEnd/>
          </a:ln>
        </p:spPr>
      </p:pic>
    </p:spTree>
    <p:extLst>
      <p:ext uri="{BB962C8B-B14F-4D97-AF65-F5344CB8AC3E}">
        <p14:creationId xmlns:p14="http://schemas.microsoft.com/office/powerpoint/2010/main" val="1946933194"/>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hf hdr="0" dt="0"/>
  <p:txStyles>
    <p:titleStyle>
      <a:lvl1pPr algn="ctr" rtl="0" eaLnBrk="0" fontAlgn="base" hangingPunct="0">
        <a:spcBef>
          <a:spcPct val="0"/>
        </a:spcBef>
        <a:spcAft>
          <a:spcPct val="0"/>
        </a:spcAft>
        <a:defRPr kumimoji="1" sz="3600" b="1">
          <a:solidFill>
            <a:srgbClr val="000066"/>
          </a:solidFill>
          <a:latin typeface="+mj-lt"/>
          <a:ea typeface="+mj-ea"/>
          <a:cs typeface="+mj-cs"/>
        </a:defRPr>
      </a:lvl1pPr>
      <a:lvl2pPr algn="ctr" rtl="0" eaLnBrk="0" fontAlgn="base" hangingPunct="0">
        <a:spcBef>
          <a:spcPct val="0"/>
        </a:spcBef>
        <a:spcAft>
          <a:spcPct val="0"/>
        </a:spcAft>
        <a:defRPr kumimoji="1" sz="3600" b="1">
          <a:solidFill>
            <a:srgbClr val="333399"/>
          </a:solidFill>
          <a:latin typeface="Arial" pitchFamily="34" charset="0"/>
        </a:defRPr>
      </a:lvl2pPr>
      <a:lvl3pPr algn="ctr" rtl="0" eaLnBrk="0" fontAlgn="base" hangingPunct="0">
        <a:spcBef>
          <a:spcPct val="0"/>
        </a:spcBef>
        <a:spcAft>
          <a:spcPct val="0"/>
        </a:spcAft>
        <a:defRPr kumimoji="1" sz="3600" b="1">
          <a:solidFill>
            <a:srgbClr val="333399"/>
          </a:solidFill>
          <a:latin typeface="Arial" pitchFamily="34" charset="0"/>
        </a:defRPr>
      </a:lvl3pPr>
      <a:lvl4pPr algn="ctr" rtl="0" eaLnBrk="0" fontAlgn="base" hangingPunct="0">
        <a:spcBef>
          <a:spcPct val="0"/>
        </a:spcBef>
        <a:spcAft>
          <a:spcPct val="0"/>
        </a:spcAft>
        <a:defRPr kumimoji="1" sz="3600" b="1">
          <a:solidFill>
            <a:srgbClr val="333399"/>
          </a:solidFill>
          <a:latin typeface="Arial" pitchFamily="34" charset="0"/>
        </a:defRPr>
      </a:lvl4pPr>
      <a:lvl5pPr algn="ctr" rtl="0" eaLnBrk="0" fontAlgn="base" hangingPunct="0">
        <a:spcBef>
          <a:spcPct val="0"/>
        </a:spcBef>
        <a:spcAft>
          <a:spcPct val="0"/>
        </a:spcAft>
        <a:defRPr kumimoji="1" sz="3600" b="1">
          <a:solidFill>
            <a:srgbClr val="333399"/>
          </a:solidFill>
          <a:latin typeface="Arial" pitchFamily="34" charset="0"/>
        </a:defRPr>
      </a:lvl5pPr>
      <a:lvl6pPr marL="457200" algn="ctr" rtl="0" fontAlgn="base">
        <a:spcBef>
          <a:spcPct val="0"/>
        </a:spcBef>
        <a:spcAft>
          <a:spcPct val="0"/>
        </a:spcAft>
        <a:defRPr kumimoji="1" sz="3600" b="1">
          <a:solidFill>
            <a:srgbClr val="333399"/>
          </a:solidFill>
          <a:latin typeface="Arial" pitchFamily="34" charset="0"/>
        </a:defRPr>
      </a:lvl6pPr>
      <a:lvl7pPr marL="914400" algn="ctr" rtl="0" fontAlgn="base">
        <a:spcBef>
          <a:spcPct val="0"/>
        </a:spcBef>
        <a:spcAft>
          <a:spcPct val="0"/>
        </a:spcAft>
        <a:defRPr kumimoji="1" sz="3600" b="1">
          <a:solidFill>
            <a:srgbClr val="333399"/>
          </a:solidFill>
          <a:latin typeface="Arial" pitchFamily="34" charset="0"/>
        </a:defRPr>
      </a:lvl7pPr>
      <a:lvl8pPr marL="1371600" algn="ctr" rtl="0" fontAlgn="base">
        <a:spcBef>
          <a:spcPct val="0"/>
        </a:spcBef>
        <a:spcAft>
          <a:spcPct val="0"/>
        </a:spcAft>
        <a:defRPr kumimoji="1" sz="3600" b="1">
          <a:solidFill>
            <a:srgbClr val="333399"/>
          </a:solidFill>
          <a:latin typeface="Arial" pitchFamily="34" charset="0"/>
        </a:defRPr>
      </a:lvl8pPr>
      <a:lvl9pPr marL="1828800" algn="ctr" rtl="0" fontAlgn="base">
        <a:spcBef>
          <a:spcPct val="0"/>
        </a:spcBef>
        <a:spcAft>
          <a:spcPct val="0"/>
        </a:spcAft>
        <a:defRPr kumimoji="1" sz="3600" b="1">
          <a:solidFill>
            <a:srgbClr val="333399"/>
          </a:solidFill>
          <a:latin typeface="Arial" pitchFamily="34" charset="0"/>
        </a:defRPr>
      </a:lvl9pPr>
    </p:titleStyle>
    <p:bodyStyle>
      <a:lvl1pPr marL="342900" indent="-342900" algn="l" rtl="0" eaLnBrk="0" fontAlgn="base" hangingPunct="0">
        <a:spcBef>
          <a:spcPct val="20000"/>
        </a:spcBef>
        <a:spcAft>
          <a:spcPct val="0"/>
        </a:spcAft>
        <a:buClr>
          <a:srgbClr val="000066"/>
        </a:buClr>
        <a:buSzPct val="110000"/>
        <a:buChar char="•"/>
        <a:defRPr kumimoji="1" sz="2400">
          <a:solidFill>
            <a:srgbClr val="000066"/>
          </a:solidFill>
          <a:latin typeface="+mn-lt"/>
          <a:ea typeface="+mn-ea"/>
          <a:cs typeface="+mn-cs"/>
        </a:defRPr>
      </a:lvl1pPr>
      <a:lvl2pPr marL="742950" indent="-285750" algn="l" rtl="0" eaLnBrk="0" fontAlgn="base" hangingPunct="0">
        <a:spcBef>
          <a:spcPct val="20000"/>
        </a:spcBef>
        <a:spcAft>
          <a:spcPct val="0"/>
        </a:spcAft>
        <a:buClr>
          <a:srgbClr val="000066"/>
        </a:buClr>
        <a:buFont typeface="Wingdings" pitchFamily="2" charset="2"/>
        <a:buChar char="Ø"/>
        <a:defRPr kumimoji="1" sz="2000">
          <a:solidFill>
            <a:srgbClr val="000000"/>
          </a:solidFill>
          <a:latin typeface="+mn-lt"/>
        </a:defRPr>
      </a:lvl2pPr>
      <a:lvl3pPr marL="1143000" indent="-228600" algn="l" rtl="0" eaLnBrk="0" fontAlgn="base" hangingPunct="0">
        <a:spcBef>
          <a:spcPct val="20000"/>
        </a:spcBef>
        <a:spcAft>
          <a:spcPct val="0"/>
        </a:spcAft>
        <a:buClr>
          <a:srgbClr val="000066"/>
        </a:buClr>
        <a:buFont typeface="Arial Unicode MS" pitchFamily="34" charset="-128"/>
        <a:buChar char="–"/>
        <a:defRPr kumimoji="1" sz="2000">
          <a:solidFill>
            <a:srgbClr val="000000"/>
          </a:solidFill>
          <a:latin typeface="+mn-lt"/>
        </a:defRPr>
      </a:lvl3pPr>
      <a:lvl4pPr marL="1600200" indent="-228600" algn="l" rtl="0" eaLnBrk="0" fontAlgn="base" hangingPunct="0">
        <a:spcBef>
          <a:spcPct val="20000"/>
        </a:spcBef>
        <a:spcAft>
          <a:spcPct val="0"/>
        </a:spcAft>
        <a:buClr>
          <a:srgbClr val="000066"/>
        </a:buClr>
        <a:buChar char="–"/>
        <a:defRPr kumimoji="1" sz="2000">
          <a:solidFill>
            <a:srgbClr val="000000"/>
          </a:solidFill>
          <a:latin typeface="+mn-lt"/>
        </a:defRPr>
      </a:lvl4pPr>
      <a:lvl5pPr marL="2057400" indent="-228600" algn="l" rtl="0" eaLnBrk="0" fontAlgn="base" hangingPunct="0">
        <a:spcBef>
          <a:spcPct val="20000"/>
        </a:spcBef>
        <a:spcAft>
          <a:spcPct val="0"/>
        </a:spcAft>
        <a:buClr>
          <a:srgbClr val="000066"/>
        </a:buClr>
        <a:buFont typeface="Monotype Sorts"/>
        <a:buChar char="è"/>
        <a:defRPr kumimoji="1" sz="1600">
          <a:solidFill>
            <a:srgbClr val="000000"/>
          </a:solidFill>
          <a:latin typeface="+mn-lt"/>
        </a:defRPr>
      </a:lvl5pPr>
      <a:lvl6pPr marL="2514600" indent="-228600" algn="l" rtl="0" fontAlgn="base">
        <a:spcBef>
          <a:spcPct val="20000"/>
        </a:spcBef>
        <a:spcAft>
          <a:spcPct val="0"/>
        </a:spcAft>
        <a:buClr>
          <a:srgbClr val="000066"/>
        </a:buClr>
        <a:buFont typeface="Monotype Sorts"/>
        <a:buChar char="è"/>
        <a:defRPr kumimoji="1" sz="1600">
          <a:solidFill>
            <a:srgbClr val="000000"/>
          </a:solidFill>
          <a:latin typeface="+mn-lt"/>
        </a:defRPr>
      </a:lvl6pPr>
      <a:lvl7pPr marL="2971800" indent="-228600" algn="l" rtl="0" fontAlgn="base">
        <a:spcBef>
          <a:spcPct val="20000"/>
        </a:spcBef>
        <a:spcAft>
          <a:spcPct val="0"/>
        </a:spcAft>
        <a:buClr>
          <a:srgbClr val="000066"/>
        </a:buClr>
        <a:buFont typeface="Monotype Sorts"/>
        <a:buChar char="è"/>
        <a:defRPr kumimoji="1" sz="1600">
          <a:solidFill>
            <a:srgbClr val="000000"/>
          </a:solidFill>
          <a:latin typeface="+mn-lt"/>
        </a:defRPr>
      </a:lvl7pPr>
      <a:lvl8pPr marL="3429000" indent="-228600" algn="l" rtl="0" fontAlgn="base">
        <a:spcBef>
          <a:spcPct val="20000"/>
        </a:spcBef>
        <a:spcAft>
          <a:spcPct val="0"/>
        </a:spcAft>
        <a:buClr>
          <a:srgbClr val="000066"/>
        </a:buClr>
        <a:buFont typeface="Monotype Sorts"/>
        <a:buChar char="è"/>
        <a:defRPr kumimoji="1" sz="1600">
          <a:solidFill>
            <a:srgbClr val="000000"/>
          </a:solidFill>
          <a:latin typeface="+mn-lt"/>
        </a:defRPr>
      </a:lvl8pPr>
      <a:lvl9pPr marL="3886200" indent="-228600" algn="l" rtl="0" fontAlgn="base">
        <a:spcBef>
          <a:spcPct val="20000"/>
        </a:spcBef>
        <a:spcAft>
          <a:spcPct val="0"/>
        </a:spcAft>
        <a:buClr>
          <a:srgbClr val="000066"/>
        </a:buClr>
        <a:buFont typeface="Monotype Sorts"/>
        <a:buChar char="è"/>
        <a:defRPr kumimoji="1"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body" idx="1"/>
          </p:nvPr>
        </p:nvSpPr>
        <p:spPr bwMode="auto">
          <a:xfrm>
            <a:off x="504282" y="1295400"/>
            <a:ext cx="11176001" cy="507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687050" y="121693"/>
            <a:ext cx="996950" cy="991689"/>
          </a:xfrm>
          <a:prstGeom prst="rect">
            <a:avLst/>
          </a:prstGeom>
        </p:spPr>
      </p:pic>
      <p:sp>
        <p:nvSpPr>
          <p:cNvPr id="10" name="Line 5"/>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400"/>
          </a:p>
        </p:txBody>
      </p:sp>
      <p:sp>
        <p:nvSpPr>
          <p:cNvPr id="11" name="Line 1035"/>
          <p:cNvSpPr>
            <a:spLocks noChangeShapeType="1"/>
          </p:cNvSpPr>
          <p:nvPr userDrawn="1"/>
        </p:nvSpPr>
        <p:spPr bwMode="auto">
          <a:xfrm>
            <a:off x="504283" y="6423575"/>
            <a:ext cx="11176000" cy="0"/>
          </a:xfrm>
          <a:prstGeom prst="line">
            <a:avLst/>
          </a:prstGeom>
          <a:noFill/>
          <a:ln w="57150">
            <a:solidFill>
              <a:srgbClr val="0C2D83"/>
            </a:solidFill>
            <a:round/>
            <a:headEnd/>
            <a:tailEnd/>
          </a:ln>
          <a:effectLst/>
        </p:spPr>
        <p:txBody>
          <a:bodyPr wrap="none" anchor="ctr"/>
          <a:lstStyle/>
          <a:p>
            <a:pPr>
              <a:defRPr/>
            </a:pPr>
            <a:endParaRPr lang="en-US" sz="1400"/>
          </a:p>
        </p:txBody>
      </p:sp>
      <p:sp>
        <p:nvSpPr>
          <p:cNvPr id="2" name="Footer Placeholder 1"/>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7" name="Text Box 1029">
            <a:extLst>
              <a:ext uri="{FF2B5EF4-FFF2-40B4-BE49-F238E27FC236}">
                <a16:creationId xmlns:a16="http://schemas.microsoft.com/office/drawing/2014/main" id="{F9E81EB9-3E6E-FCED-82A9-A73C7B1B3AA9}"/>
              </a:ext>
            </a:extLst>
          </p:cNvPr>
          <p:cNvSpPr txBox="1">
            <a:spLocks noChangeArrowheads="1"/>
          </p:cNvSpPr>
          <p:nvPr userDrawn="1"/>
        </p:nvSpPr>
        <p:spPr bwMode="auto">
          <a:xfrm>
            <a:off x="660922" y="6464825"/>
            <a:ext cx="10862719" cy="369332"/>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n-US" sz="1800" b="1" i="1" kern="1200" baseline="0">
                <a:solidFill>
                  <a:schemeClr val="accent2">
                    <a:lumMod val="50000"/>
                  </a:schemeClr>
                </a:solidFill>
                <a:effectLst/>
                <a:latin typeface="Century Schoolbook" panose="02040604050505020304" pitchFamily="18" charset="0"/>
                <a:ea typeface="+mn-ea"/>
                <a:cs typeface="+mn-cs"/>
              </a:rPr>
              <a:t>Increase Combat Power through Risk Management, Training, and Analysis</a:t>
            </a:r>
          </a:p>
        </p:txBody>
      </p:sp>
      <p:grpSp>
        <p:nvGrpSpPr>
          <p:cNvPr id="3" name="Group 2">
            <a:extLst>
              <a:ext uri="{FF2B5EF4-FFF2-40B4-BE49-F238E27FC236}">
                <a16:creationId xmlns:a16="http://schemas.microsoft.com/office/drawing/2014/main" id="{EE6299E6-9150-1617-F205-B215B24CC3A4}"/>
              </a:ext>
            </a:extLst>
          </p:cNvPr>
          <p:cNvGrpSpPr/>
          <p:nvPr userDrawn="1"/>
        </p:nvGrpSpPr>
        <p:grpSpPr>
          <a:xfrm>
            <a:off x="586363" y="76200"/>
            <a:ext cx="1021052" cy="1034548"/>
            <a:chOff x="609137" y="2174417"/>
            <a:chExt cx="3944829" cy="3996969"/>
          </a:xfrm>
        </p:grpSpPr>
        <p:pic>
          <p:nvPicPr>
            <p:cNvPr id="4" name="Picture 3">
              <a:extLst>
                <a:ext uri="{FF2B5EF4-FFF2-40B4-BE49-F238E27FC236}">
                  <a16:creationId xmlns:a16="http://schemas.microsoft.com/office/drawing/2014/main" id="{37557E49-7F63-B8C7-5506-A1E7B3C55F0D}"/>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b="15957"/>
            <a:stretch/>
          </p:blipFill>
          <p:spPr>
            <a:xfrm>
              <a:off x="609137" y="5043837"/>
              <a:ext cx="1193107" cy="84115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1C71C97-2828-53EC-5F44-BFB9B85BA88F}"/>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234313" y="2463085"/>
              <a:ext cx="559270" cy="841340"/>
            </a:xfrm>
            <a:prstGeom prst="rect">
              <a:avLst/>
            </a:prstGeom>
            <a:effectLst>
              <a:outerShdw blurRad="50800" dist="38100" algn="l" rotWithShape="0">
                <a:prstClr val="black">
                  <a:alpha val="40000"/>
                </a:prstClr>
              </a:outerShdw>
            </a:effectLst>
          </p:spPr>
        </p:pic>
        <p:pic>
          <p:nvPicPr>
            <p:cNvPr id="6" name="Picture 5">
              <a:extLst>
                <a:ext uri="{FF2B5EF4-FFF2-40B4-BE49-F238E27FC236}">
                  <a16:creationId xmlns:a16="http://schemas.microsoft.com/office/drawing/2014/main" id="{C7CC82DF-2683-71D4-C78D-381A2B0E15B4}"/>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936245" y="3588363"/>
              <a:ext cx="2617721" cy="2583023"/>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058D33C8-3467-78BB-AD76-7EF0A596A64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44743" y="2174417"/>
              <a:ext cx="2515806" cy="2583023"/>
            </a:xfrm>
            <a:prstGeom prst="rect">
              <a:avLst/>
            </a:prstGeom>
          </p:spPr>
        </p:pic>
      </p:grpSp>
    </p:spTree>
    <p:extLst>
      <p:ext uri="{BB962C8B-B14F-4D97-AF65-F5344CB8AC3E}">
        <p14:creationId xmlns:p14="http://schemas.microsoft.com/office/powerpoint/2010/main" val="16433158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9" r:id="rId16"/>
  </p:sldLayoutIdLst>
  <p:transition spd="med">
    <p:fade/>
  </p:transition>
  <p:txStyles>
    <p:titleStyle>
      <a:lvl1pPr algn="ctr" rtl="0" eaLnBrk="0" fontAlgn="base" hangingPunct="0">
        <a:spcBef>
          <a:spcPct val="0"/>
        </a:spcBef>
        <a:spcAft>
          <a:spcPct val="0"/>
        </a:spcAft>
        <a:defRPr sz="36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02060"/>
        </a:buClr>
        <a:buSzPct val="80000"/>
        <a:buFont typeface="Arial" panose="020B0604020202020204" pitchFamily="34" charset="0"/>
        <a:buChar char="●"/>
        <a:defRPr sz="2800" baseline="0">
          <a:solidFill>
            <a:srgbClr val="002060"/>
          </a:solidFill>
          <a:latin typeface="Arial" pitchFamily="34" charset="0"/>
          <a:ea typeface="+mn-ea"/>
          <a:cs typeface="Arial" pitchFamily="34" charset="0"/>
        </a:defRPr>
      </a:lvl1pPr>
      <a:lvl2pPr marL="687388" indent="-347663" algn="l" rtl="0" eaLnBrk="0" fontAlgn="base" hangingPunct="0">
        <a:spcBef>
          <a:spcPts val="600"/>
        </a:spcBef>
        <a:spcAft>
          <a:spcPct val="0"/>
        </a:spcAft>
        <a:buClr>
          <a:srgbClr val="002060"/>
        </a:buClr>
        <a:buSzPct val="80000"/>
        <a:buFont typeface="Arial" panose="020B0604020202020204" pitchFamily="34" charset="0"/>
        <a:buChar char="–"/>
        <a:defRPr sz="2400" baseline="0">
          <a:solidFill>
            <a:srgbClr val="002060"/>
          </a:solidFill>
          <a:latin typeface="Arial" pitchFamily="34" charset="0"/>
          <a:cs typeface="Arial" pitchFamily="34" charset="0"/>
        </a:defRPr>
      </a:lvl2pPr>
      <a:lvl3pPr marL="1031875" indent="-346075" algn="l" rtl="0" eaLnBrk="0" fontAlgn="base" hangingPunct="0">
        <a:spcBef>
          <a:spcPts val="600"/>
        </a:spcBef>
        <a:spcAft>
          <a:spcPct val="0"/>
        </a:spcAft>
        <a:buClr>
          <a:srgbClr val="002060"/>
        </a:buClr>
        <a:buSzPct val="80000"/>
        <a:buFont typeface="Arial" panose="020B0604020202020204" pitchFamily="34" charset="0"/>
        <a:buChar char="●"/>
        <a:defRPr sz="2000" baseline="0">
          <a:solidFill>
            <a:srgbClr val="002060"/>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png"/><Relationship Id="rId7" Type="http://schemas.openxmlformats.org/officeDocument/2006/relationships/diagramColors" Target="../diagrams/colors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png"/><Relationship Id="rId7" Type="http://schemas.openxmlformats.org/officeDocument/2006/relationships/diagramColors" Target="../diagrams/colors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png"/><Relationship Id="rId7" Type="http://schemas.openxmlformats.org/officeDocument/2006/relationships/diagramColors" Target="../diagrams/colors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my.af.mil/gcss-af/USAF/ep/globalTab.do?channelPageId=sA1FBF31D21CB324A0121D116E60C022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my.af.mil/gcss-af/USAF/ep/globalTab.do?channelPageId=sA1FBF31D21CB324A0121D116E60C0227" TargetMode="External"/><Relationship Id="rId2" Type="http://schemas.openxmlformats.org/officeDocument/2006/relationships/hyperlink" Target="https://www.safety.af.mil/Risk-Management/" TargetMode="External"/><Relationship Id="rId1" Type="http://schemas.openxmlformats.org/officeDocument/2006/relationships/slideLayout" Target="../slideLayouts/slideLayout2.xml"/><Relationship Id="rId5" Type="http://schemas.openxmlformats.org/officeDocument/2006/relationships/hyperlink" Target="https://jrat.safety.army.mil/" TargetMode="External"/><Relationship Id="rId4" Type="http://schemas.openxmlformats.org/officeDocument/2006/relationships/hyperlink" Target="https://usaf.dps.mil/sites/afdw-cc/AFDW-SE/AFDW%20SE%20Director%20of%20Safety/Forms/AllItems.aspx?id=%2Fsites%2Fafdw%2Dcc%2FAFDW%2DSE%2FAFDW%20SE%20Director%20of%20Safety%2FRisk%20Management%2F4%2E%20Training%2FRM%20A%26I%20Course%2FClass%20Slides%20%28Update%29&amp;viewpath=%2Fsites%2Fafdw%2Dcc%2FAFDW%2DSE%2FAFDW%20SE%20Director%20of%20Safety%2FForms%2FAllItems%2Easpx"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B2A5-03BA-3130-2ED2-BBEF299BEC68}"/>
              </a:ext>
            </a:extLst>
          </p:cNvPr>
          <p:cNvSpPr>
            <a:spLocks noGrp="1"/>
          </p:cNvSpPr>
          <p:nvPr>
            <p:ph type="ctrTitle"/>
          </p:nvPr>
        </p:nvSpPr>
        <p:spPr>
          <a:xfrm>
            <a:off x="5273567" y="1966913"/>
            <a:ext cx="6044252" cy="1643062"/>
          </a:xfrm>
        </p:spPr>
        <p:txBody>
          <a:bodyPr>
            <a:normAutofit fontScale="90000"/>
          </a:bodyPr>
          <a:lstStyle/>
          <a:p>
            <a:pPr algn="ctr"/>
            <a:r>
              <a:rPr lang="en-US"/>
              <a:t>Risk Management (RM) Refresher Training</a:t>
            </a:r>
            <a:br>
              <a:rPr lang="en-US"/>
            </a:br>
            <a:r>
              <a:rPr lang="en-US"/>
              <a:t>2025</a:t>
            </a:r>
          </a:p>
        </p:txBody>
      </p:sp>
      <p:sp>
        <p:nvSpPr>
          <p:cNvPr id="3" name="Subtitle 2">
            <a:extLst>
              <a:ext uri="{FF2B5EF4-FFF2-40B4-BE49-F238E27FC236}">
                <a16:creationId xmlns:a16="http://schemas.microsoft.com/office/drawing/2014/main" id="{2EE47DBA-F26F-5088-1E1E-1DCCDD4716D5}"/>
              </a:ext>
            </a:extLst>
          </p:cNvPr>
          <p:cNvSpPr>
            <a:spLocks noGrp="1"/>
          </p:cNvSpPr>
          <p:nvPr>
            <p:ph type="subTitle" idx="1"/>
          </p:nvPr>
        </p:nvSpPr>
        <p:spPr/>
        <p:txBody>
          <a:bodyPr/>
          <a:lstStyle/>
          <a:p>
            <a:r>
              <a:rPr lang="en-US" dirty="0"/>
              <a:t>Col Kris Lamothe</a:t>
            </a:r>
          </a:p>
          <a:p>
            <a:r>
              <a:rPr lang="en-US" dirty="0"/>
              <a:t>Director of Safety</a:t>
            </a:r>
          </a:p>
          <a:p>
            <a:r>
              <a:rPr lang="en-US" dirty="0"/>
              <a:t>AFDW</a:t>
            </a:r>
          </a:p>
        </p:txBody>
      </p:sp>
    </p:spTree>
    <p:extLst>
      <p:ext uri="{BB962C8B-B14F-4D97-AF65-F5344CB8AC3E}">
        <p14:creationId xmlns:p14="http://schemas.microsoft.com/office/powerpoint/2010/main" val="205134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SMS pilla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9803" y="1124464"/>
            <a:ext cx="6294154" cy="529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007211" y="153440"/>
            <a:ext cx="6418263" cy="71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spcBef>
                <a:spcPct val="20000"/>
              </a:spcBef>
              <a:buClr>
                <a:srgbClr val="151C77"/>
              </a:buClr>
              <a:buSzPct val="80000"/>
              <a:buFont typeface="Wingdings" panose="05000000000000000000" pitchFamily="2" charset="2"/>
              <a:buChar char="n"/>
              <a:defRPr sz="2400" b="1">
                <a:solidFill>
                  <a:schemeClr val="tx1"/>
                </a:solidFill>
                <a:latin typeface="Arial" panose="020B0604020202020204" pitchFamily="34" charset="0"/>
              </a:defRPr>
            </a:lvl1pPr>
            <a:lvl2pPr marL="742950" indent="-285750">
              <a:spcBef>
                <a:spcPct val="20000"/>
              </a:spcBef>
              <a:buClr>
                <a:srgbClr val="151C77"/>
              </a:buClr>
              <a:buSzPct val="80000"/>
              <a:buFont typeface="Wingdings" panose="05000000000000000000" pitchFamily="2" charset="2"/>
              <a:buChar char="n"/>
              <a:defRPr sz="2200" b="1">
                <a:solidFill>
                  <a:schemeClr val="tx1"/>
                </a:solidFill>
                <a:latin typeface="Arial" panose="020B0604020202020204" pitchFamily="34" charset="0"/>
              </a:defRPr>
            </a:lvl2pPr>
            <a:lvl3pPr marL="1143000" indent="-228600">
              <a:spcBef>
                <a:spcPct val="20000"/>
              </a:spcBef>
              <a:buClr>
                <a:srgbClr val="151C77"/>
              </a:buClr>
              <a:buSzPct val="80000"/>
              <a:buFont typeface="Wingdings" panose="05000000000000000000" pitchFamily="2" charset="2"/>
              <a:buChar char="n"/>
              <a:defRPr b="1">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3200" b="0" dirty="0">
                <a:solidFill>
                  <a:srgbClr val="002060"/>
                </a:solidFill>
                <a:cs typeface="Arial" panose="020B0604020202020204" pitchFamily="34" charset="0"/>
              </a:rPr>
              <a:t>AFSMS</a:t>
            </a:r>
          </a:p>
        </p:txBody>
      </p:sp>
    </p:spTree>
    <p:extLst>
      <p:ext uri="{BB962C8B-B14F-4D97-AF65-F5344CB8AC3E}">
        <p14:creationId xmlns:p14="http://schemas.microsoft.com/office/powerpoint/2010/main" val="323618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Grp="1" noChangeArrowheads="1"/>
          </p:cNvSpPr>
          <p:nvPr>
            <p:ph type="body" idx="1"/>
          </p:nvPr>
        </p:nvSpPr>
        <p:spPr>
          <a:xfrm>
            <a:off x="552450" y="1419226"/>
            <a:ext cx="11095706" cy="4667250"/>
          </a:xfrm>
          <a:noFill/>
        </p:spPr>
        <p:txBody>
          <a:bodyPr vert="horz" wrap="square" lIns="90488" tIns="44450" rIns="90488" bIns="44450" numCol="1" anchor="t" anchorCtr="0" compatLnSpc="1">
            <a:prstTxWarp prst="textNoShape">
              <a:avLst/>
            </a:prstTxWarp>
          </a:bodyPr>
          <a:lstStyle/>
          <a:p>
            <a:pPr marL="0" indent="0">
              <a:lnSpc>
                <a:spcPct val="100000"/>
              </a:lnSpc>
              <a:buSzPct val="100000"/>
              <a:buNone/>
            </a:pPr>
            <a:r>
              <a:rPr lang="en-US" altLang="en-US" sz="2400"/>
              <a:t>“Chance of adverse outcome or bad consequence, such as injury, illness, or loss.  Risk level is expressed in terms of hazard </a:t>
            </a:r>
            <a:r>
              <a:rPr lang="en-US" altLang="en-US" sz="2400" u="sng"/>
              <a:t>probability and severity</a:t>
            </a:r>
            <a:r>
              <a:rPr lang="en-US" altLang="en-US" sz="2400"/>
              <a:t>.”</a:t>
            </a:r>
          </a:p>
          <a:p>
            <a:pPr marL="0" indent="0">
              <a:lnSpc>
                <a:spcPct val="100000"/>
              </a:lnSpc>
              <a:spcBef>
                <a:spcPts val="0"/>
              </a:spcBef>
              <a:buSzPct val="100000"/>
              <a:buNone/>
            </a:pPr>
            <a:r>
              <a:rPr lang="en-US" altLang="en-US" sz="2400"/>
              <a:t>								</a:t>
            </a:r>
          </a:p>
          <a:p>
            <a:pPr marL="0" indent="0">
              <a:lnSpc>
                <a:spcPct val="100000"/>
              </a:lnSpc>
              <a:spcBef>
                <a:spcPts val="0"/>
              </a:spcBef>
              <a:buSzPct val="100000"/>
              <a:buNone/>
            </a:pPr>
            <a:r>
              <a:rPr lang="en-US" altLang="en-US" sz="2400"/>
              <a:t>								DoDI 6055.01 (p.41)</a:t>
            </a:r>
          </a:p>
          <a:p>
            <a:pPr marL="0" indent="0">
              <a:lnSpc>
                <a:spcPct val="100000"/>
              </a:lnSpc>
              <a:buSzPct val="100000"/>
              <a:buNone/>
            </a:pPr>
            <a:endParaRPr lang="en-US" altLang="en-US" sz="2400"/>
          </a:p>
          <a:p>
            <a:pPr marL="0" indent="0">
              <a:lnSpc>
                <a:spcPct val="100000"/>
              </a:lnSpc>
              <a:buSzPct val="100000"/>
              <a:buNone/>
            </a:pPr>
            <a:endParaRPr lang="en-US" altLang="en-US" sz="2400"/>
          </a:p>
          <a:p>
            <a:pPr marL="0" indent="0">
              <a:lnSpc>
                <a:spcPct val="100000"/>
              </a:lnSpc>
              <a:buSzPct val="100000"/>
              <a:buNone/>
            </a:pPr>
            <a:r>
              <a:rPr lang="en-US" altLang="en-US" sz="2400"/>
              <a:t>“The </a:t>
            </a:r>
            <a:r>
              <a:rPr lang="en-US" altLang="en-US" sz="2400" u="sng"/>
              <a:t>probability and severity</a:t>
            </a:r>
            <a:r>
              <a:rPr lang="en-US" altLang="en-US" sz="2400"/>
              <a:t> of loss or adverse impact from </a:t>
            </a:r>
            <a:r>
              <a:rPr lang="en-US" altLang="en-US" sz="2400" u="sng"/>
              <a:t>exposure</a:t>
            </a:r>
            <a:r>
              <a:rPr lang="en-US" altLang="en-US" sz="2400"/>
              <a:t> to various hazards.”</a:t>
            </a:r>
          </a:p>
          <a:p>
            <a:pPr marL="0" indent="0">
              <a:lnSpc>
                <a:spcPct val="100000"/>
              </a:lnSpc>
              <a:buSzPct val="100000"/>
              <a:buNone/>
            </a:pPr>
            <a:endParaRPr lang="en-US" altLang="en-US" sz="2400"/>
          </a:p>
          <a:p>
            <a:pPr marL="0" indent="0">
              <a:lnSpc>
                <a:spcPct val="100000"/>
              </a:lnSpc>
              <a:spcBef>
                <a:spcPts val="0"/>
              </a:spcBef>
              <a:buSzPct val="100000"/>
              <a:buNone/>
            </a:pPr>
            <a:r>
              <a:rPr lang="en-US" altLang="en-US" sz="2400"/>
              <a:t>								DAFI 90-802 (p.29)</a:t>
            </a:r>
          </a:p>
          <a:p>
            <a:pPr marL="0" indent="0">
              <a:lnSpc>
                <a:spcPct val="100000"/>
              </a:lnSpc>
              <a:spcBef>
                <a:spcPts val="0"/>
              </a:spcBef>
              <a:buSzPct val="100000"/>
              <a:buNone/>
            </a:pPr>
            <a:r>
              <a:rPr lang="en-US" altLang="en-US" sz="2400"/>
              <a:t>								DAFPAM 90-803 (p.47) </a:t>
            </a:r>
          </a:p>
          <a:p>
            <a:pPr lvl="1" indent="0">
              <a:lnSpc>
                <a:spcPct val="100000"/>
              </a:lnSpc>
              <a:buFontTx/>
              <a:buNone/>
            </a:pPr>
            <a:endParaRPr lang="en-US" altLang="en-US" sz="2000" b="1"/>
          </a:p>
          <a:p>
            <a:pPr indent="0" eaLnBrk="1" hangingPunct="1">
              <a:lnSpc>
                <a:spcPct val="100000"/>
              </a:lnSpc>
              <a:buFontTx/>
              <a:buNone/>
            </a:pPr>
            <a:endParaRPr lang="en-US" altLang="en-US"/>
          </a:p>
        </p:txBody>
      </p:sp>
      <p:sp>
        <p:nvSpPr>
          <p:cNvPr id="41990" name="Rectangle 4"/>
          <p:cNvSpPr>
            <a:spLocks noGrp="1" noChangeArrowheads="1"/>
          </p:cNvSpPr>
          <p:nvPr>
            <p:ph type="title"/>
          </p:nvPr>
        </p:nvSpPr>
        <p:spPr>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Risk Defined</a:t>
            </a:r>
          </a:p>
        </p:txBody>
      </p:sp>
    </p:spTree>
    <p:extLst>
      <p:ext uri="{BB962C8B-B14F-4D97-AF65-F5344CB8AC3E}">
        <p14:creationId xmlns:p14="http://schemas.microsoft.com/office/powerpoint/2010/main" val="23520736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altLang="en-US"/>
              <a:t>  </a:t>
            </a:r>
          </a:p>
        </p:txBody>
      </p:sp>
      <p:sp>
        <p:nvSpPr>
          <p:cNvPr id="4" name="Content Placeholder 2"/>
          <p:cNvSpPr txBox="1">
            <a:spLocks/>
          </p:cNvSpPr>
          <p:nvPr/>
        </p:nvSpPr>
        <p:spPr>
          <a:xfrm>
            <a:off x="552893" y="1339702"/>
            <a:ext cx="11132288" cy="4955590"/>
          </a:xfrm>
          <a:prstGeom prst="rect">
            <a:avLst/>
          </a:prstGeom>
        </p:spPr>
        <p:txBody>
          <a:bodyPr/>
          <a:lstStyle/>
          <a:p>
            <a:pPr algn="l">
              <a:tabLst>
                <a:tab pos="8175625" algn="l"/>
              </a:tabLst>
              <a:defRPr/>
            </a:pPr>
            <a:r>
              <a:rPr lang="en-US" kern="0">
                <a:solidFill>
                  <a:srgbClr val="002060"/>
                </a:solidFill>
                <a:latin typeface="Arial" panose="020B0604020202020204" pitchFamily="34" charset="0"/>
                <a:cs typeface="Arial" panose="020B0604020202020204" pitchFamily="34" charset="0"/>
              </a:rPr>
              <a:t>A </a:t>
            </a:r>
            <a:r>
              <a:rPr lang="en-US" u="sng" kern="0">
                <a:solidFill>
                  <a:srgbClr val="002060"/>
                </a:solidFill>
                <a:latin typeface="Arial" panose="020B0604020202020204" pitchFamily="34" charset="0"/>
                <a:cs typeface="Arial" panose="020B0604020202020204" pitchFamily="34" charset="0"/>
              </a:rPr>
              <a:t>process</a:t>
            </a:r>
            <a:r>
              <a:rPr lang="en-US" kern="0">
                <a:solidFill>
                  <a:srgbClr val="002060"/>
                </a:solidFill>
                <a:latin typeface="Arial" panose="020B0604020202020204" pitchFamily="34" charset="0"/>
                <a:cs typeface="Arial" panose="020B0604020202020204" pitchFamily="34" charset="0"/>
              </a:rPr>
              <a:t> that assists organizations and individuals in making informed </a:t>
            </a:r>
            <a:r>
              <a:rPr lang="en-US" u="sng" kern="0">
                <a:solidFill>
                  <a:srgbClr val="002060"/>
                </a:solidFill>
                <a:latin typeface="Arial" panose="020B0604020202020204" pitchFamily="34" charset="0"/>
                <a:cs typeface="Arial" panose="020B0604020202020204" pitchFamily="34" charset="0"/>
              </a:rPr>
              <a:t>decisions </a:t>
            </a:r>
            <a:r>
              <a:rPr lang="en-US" kern="0">
                <a:solidFill>
                  <a:srgbClr val="002060"/>
                </a:solidFill>
                <a:latin typeface="Arial" panose="020B0604020202020204" pitchFamily="34" charset="0"/>
                <a:cs typeface="Arial" panose="020B0604020202020204" pitchFamily="34" charset="0"/>
              </a:rPr>
              <a:t>in order to reduce or offset risk, thereby increasing operational </a:t>
            </a:r>
            <a:r>
              <a:rPr lang="en-US" u="sng" kern="0">
                <a:solidFill>
                  <a:srgbClr val="002060"/>
                </a:solidFill>
                <a:latin typeface="Arial" panose="020B0604020202020204" pitchFamily="34" charset="0"/>
                <a:cs typeface="Arial" panose="020B0604020202020204" pitchFamily="34" charset="0"/>
              </a:rPr>
              <a:t>effectiveness</a:t>
            </a:r>
            <a:r>
              <a:rPr lang="en-US" kern="0">
                <a:solidFill>
                  <a:srgbClr val="002060"/>
                </a:solidFill>
                <a:latin typeface="Arial" panose="020B0604020202020204" pitchFamily="34" charset="0"/>
                <a:cs typeface="Arial" panose="020B0604020202020204" pitchFamily="34" charset="0"/>
              </a:rPr>
              <a:t> and the possibility of </a:t>
            </a:r>
            <a:r>
              <a:rPr lang="en-US" u="sng" kern="0">
                <a:solidFill>
                  <a:srgbClr val="002060"/>
                </a:solidFill>
                <a:latin typeface="Arial" panose="020B0604020202020204" pitchFamily="34" charset="0"/>
                <a:cs typeface="Arial" panose="020B0604020202020204" pitchFamily="34" charset="0"/>
              </a:rPr>
              <a:t>mission success</a:t>
            </a:r>
            <a:r>
              <a:rPr lang="en-US" kern="0">
                <a:solidFill>
                  <a:srgbClr val="002060"/>
                </a:solidFill>
                <a:latin typeface="Arial" panose="020B0604020202020204" pitchFamily="34" charset="0"/>
                <a:cs typeface="Arial" panose="020B0604020202020204" pitchFamily="34" charset="0"/>
              </a:rPr>
              <a:t>.</a:t>
            </a:r>
          </a:p>
          <a:p>
            <a:pPr algn="l">
              <a:tabLst>
                <a:tab pos="8175625" algn="l"/>
              </a:tabLst>
              <a:defRPr/>
            </a:pPr>
            <a:r>
              <a:rPr lang="en-US" kern="0">
                <a:solidFill>
                  <a:srgbClr val="002060"/>
                </a:solidFill>
                <a:latin typeface="Arial" panose="020B0604020202020204" pitchFamily="34" charset="0"/>
                <a:cs typeface="Arial" panose="020B0604020202020204" pitchFamily="34" charset="0"/>
              </a:rPr>
              <a:t>	DoDI 6055.01 (p.42)</a:t>
            </a:r>
          </a:p>
          <a:p>
            <a:pPr algn="l">
              <a:tabLst>
                <a:tab pos="7947025" algn="l"/>
              </a:tabLst>
              <a:defRPr/>
            </a:pPr>
            <a:endParaRPr lang="en-US" kern="0">
              <a:solidFill>
                <a:srgbClr val="002060"/>
              </a:solidFill>
              <a:latin typeface="Arial" panose="020B0604020202020204" pitchFamily="34" charset="0"/>
              <a:cs typeface="Arial" panose="020B0604020202020204" pitchFamily="34" charset="0"/>
            </a:endParaRPr>
          </a:p>
          <a:p>
            <a:pPr algn="l">
              <a:tabLst>
                <a:tab pos="7947025" algn="l"/>
              </a:tabLst>
              <a:defRPr/>
            </a:pPr>
            <a:r>
              <a:rPr lang="en-US" kern="0">
                <a:solidFill>
                  <a:srgbClr val="002060"/>
                </a:solidFill>
                <a:latin typeface="Arial" panose="020B0604020202020204" pitchFamily="34" charset="0"/>
                <a:cs typeface="Arial" panose="020B0604020202020204" pitchFamily="34" charset="0"/>
              </a:rPr>
              <a:t>The systematic </a:t>
            </a:r>
            <a:r>
              <a:rPr lang="en-US" u="sng" kern="0">
                <a:solidFill>
                  <a:srgbClr val="002060"/>
                </a:solidFill>
                <a:latin typeface="Arial" panose="020B0604020202020204" pitchFamily="34" charset="0"/>
                <a:cs typeface="Arial" panose="020B0604020202020204" pitchFamily="34" charset="0"/>
              </a:rPr>
              <a:t>process</a:t>
            </a:r>
            <a:r>
              <a:rPr lang="en-US" kern="0">
                <a:solidFill>
                  <a:srgbClr val="002060"/>
                </a:solidFill>
                <a:latin typeface="Arial" panose="020B0604020202020204" pitchFamily="34" charset="0"/>
                <a:cs typeface="Arial" panose="020B0604020202020204" pitchFamily="34" charset="0"/>
              </a:rPr>
              <a:t> of identifying hazards, assessing risk, analyzing risk control options and measures, making control </a:t>
            </a:r>
            <a:r>
              <a:rPr lang="en-US" u="sng" kern="0">
                <a:solidFill>
                  <a:srgbClr val="002060"/>
                </a:solidFill>
                <a:latin typeface="Arial" panose="020B0604020202020204" pitchFamily="34" charset="0"/>
                <a:cs typeface="Arial" panose="020B0604020202020204" pitchFamily="34" charset="0"/>
              </a:rPr>
              <a:t>decisions</a:t>
            </a:r>
            <a:r>
              <a:rPr lang="en-US" kern="0">
                <a:solidFill>
                  <a:srgbClr val="002060"/>
                </a:solidFill>
                <a:latin typeface="Arial" panose="020B0604020202020204" pitchFamily="34" charset="0"/>
                <a:cs typeface="Arial" panose="020B0604020202020204" pitchFamily="34" charset="0"/>
              </a:rPr>
              <a:t>, implementing control </a:t>
            </a:r>
            <a:r>
              <a:rPr lang="en-US" u="sng" kern="0">
                <a:solidFill>
                  <a:srgbClr val="002060"/>
                </a:solidFill>
                <a:latin typeface="Arial" panose="020B0604020202020204" pitchFamily="34" charset="0"/>
                <a:cs typeface="Arial" panose="020B0604020202020204" pitchFamily="34" charset="0"/>
              </a:rPr>
              <a:t>decisions</a:t>
            </a:r>
            <a:r>
              <a:rPr lang="en-US" kern="0">
                <a:solidFill>
                  <a:srgbClr val="002060"/>
                </a:solidFill>
                <a:latin typeface="Arial" panose="020B0604020202020204" pitchFamily="34" charset="0"/>
                <a:cs typeface="Arial" panose="020B0604020202020204" pitchFamily="34" charset="0"/>
              </a:rPr>
              <a:t>, accepting residual risks, and supervising/reviewing the activity for </a:t>
            </a:r>
            <a:r>
              <a:rPr lang="en-US" u="sng" kern="0">
                <a:solidFill>
                  <a:srgbClr val="002060"/>
                </a:solidFill>
                <a:latin typeface="Arial" panose="020B0604020202020204" pitchFamily="34" charset="0"/>
                <a:cs typeface="Arial" panose="020B0604020202020204" pitchFamily="34" charset="0"/>
              </a:rPr>
              <a:t>effectiveness</a:t>
            </a:r>
            <a:r>
              <a:rPr lang="en-US" kern="0">
                <a:solidFill>
                  <a:srgbClr val="002060"/>
                </a:solidFill>
                <a:latin typeface="Arial" panose="020B0604020202020204" pitchFamily="34" charset="0"/>
                <a:cs typeface="Arial" panose="020B0604020202020204" pitchFamily="34" charset="0"/>
              </a:rPr>
              <a:t>.       		</a:t>
            </a:r>
          </a:p>
          <a:p>
            <a:pPr algn="l">
              <a:tabLst>
                <a:tab pos="7947025" algn="l"/>
              </a:tabLst>
              <a:defRPr/>
            </a:pPr>
            <a:r>
              <a:rPr lang="en-US" kern="0">
                <a:solidFill>
                  <a:srgbClr val="002060"/>
                </a:solidFill>
                <a:latin typeface="Arial" panose="020B0604020202020204" pitchFamily="34" charset="0"/>
                <a:cs typeface="Arial" panose="020B0604020202020204" pitchFamily="34" charset="0"/>
              </a:rPr>
              <a:t>		AFPD 90-8 (p. 9)</a:t>
            </a:r>
          </a:p>
          <a:p>
            <a:pPr>
              <a:defRPr/>
            </a:pPr>
            <a:endParaRPr lang="en-US" kern="0">
              <a:solidFill>
                <a:srgbClr val="002060"/>
              </a:solidFill>
              <a:latin typeface="Arial" panose="020B0604020202020204" pitchFamily="34" charset="0"/>
              <a:cs typeface="Arial" panose="020B0604020202020204" pitchFamily="34" charset="0"/>
            </a:endParaRPr>
          </a:p>
          <a:p>
            <a:pPr>
              <a:defRPr/>
            </a:pPr>
            <a:r>
              <a:rPr lang="en-US" kern="0">
                <a:solidFill>
                  <a:srgbClr val="002060"/>
                </a:solidFill>
                <a:latin typeface="Arial" panose="020B0604020202020204" pitchFamily="34" charset="0"/>
                <a:cs typeface="Arial" panose="020B0604020202020204" pitchFamily="34" charset="0"/>
              </a:rPr>
              <a:t>A decision-making </a:t>
            </a:r>
            <a:r>
              <a:rPr lang="en-US" u="sng" kern="0">
                <a:solidFill>
                  <a:srgbClr val="002060"/>
                </a:solidFill>
                <a:latin typeface="Arial" panose="020B0604020202020204" pitchFamily="34" charset="0"/>
                <a:cs typeface="Arial" panose="020B0604020202020204" pitchFamily="34" charset="0"/>
              </a:rPr>
              <a:t>process</a:t>
            </a:r>
            <a:r>
              <a:rPr lang="en-US" kern="0">
                <a:solidFill>
                  <a:srgbClr val="002060"/>
                </a:solidFill>
                <a:latin typeface="Arial" panose="020B0604020202020204" pitchFamily="34" charset="0"/>
                <a:cs typeface="Arial" panose="020B0604020202020204" pitchFamily="34" charset="0"/>
              </a:rPr>
              <a:t> to systematically evaluate possible courses of action, identify risks and benefits, and </a:t>
            </a:r>
            <a:r>
              <a:rPr lang="en-US" u="sng" kern="0">
                <a:solidFill>
                  <a:srgbClr val="002060"/>
                </a:solidFill>
                <a:latin typeface="Arial" panose="020B0604020202020204" pitchFamily="34" charset="0"/>
                <a:cs typeface="Arial" panose="020B0604020202020204" pitchFamily="34" charset="0"/>
              </a:rPr>
              <a:t>determine the best courses of action</a:t>
            </a:r>
            <a:r>
              <a:rPr lang="en-US" kern="0">
                <a:solidFill>
                  <a:srgbClr val="002060"/>
                </a:solidFill>
                <a:latin typeface="Arial" panose="020B0604020202020204" pitchFamily="34" charset="0"/>
                <a:cs typeface="Arial" panose="020B0604020202020204" pitchFamily="34" charset="0"/>
              </a:rPr>
              <a:t> for US Air Force and US Space Force (USSF) personnel for any given situation.								</a:t>
            </a:r>
          </a:p>
          <a:p>
            <a:pPr>
              <a:defRPr/>
            </a:pPr>
            <a:r>
              <a:rPr lang="en-US" kern="0">
                <a:solidFill>
                  <a:srgbClr val="002060"/>
                </a:solidFill>
                <a:latin typeface="Arial" panose="020B0604020202020204" pitchFamily="34" charset="0"/>
                <a:cs typeface="Arial" panose="020B0604020202020204" pitchFamily="34" charset="0"/>
              </a:rPr>
              <a:t>									DAFI 90-802 (GM)</a:t>
            </a:r>
          </a:p>
          <a:p>
            <a:pPr>
              <a:defRPr/>
            </a:pPr>
            <a:endParaRPr lang="en-US" kern="0">
              <a:solidFill>
                <a:srgbClr val="002060"/>
              </a:solidFill>
              <a:latin typeface="Arial" panose="020B0604020202020204" pitchFamily="34" charset="0"/>
              <a:cs typeface="Arial" panose="020B0604020202020204" pitchFamily="34" charset="0"/>
            </a:endParaRPr>
          </a:p>
          <a:p>
            <a:pPr>
              <a:defRPr/>
            </a:pPr>
            <a:r>
              <a:rPr lang="en-US" kern="0">
                <a:solidFill>
                  <a:srgbClr val="002060"/>
                </a:solidFill>
                <a:latin typeface="Arial" panose="020B0604020202020204" pitchFamily="34" charset="0"/>
                <a:cs typeface="Arial" panose="020B0604020202020204" pitchFamily="34" charset="0"/>
              </a:rPr>
              <a:t>The systematic </a:t>
            </a:r>
            <a:r>
              <a:rPr lang="en-US" u="sng" kern="0">
                <a:solidFill>
                  <a:srgbClr val="002060"/>
                </a:solidFill>
                <a:latin typeface="Arial" panose="020B0604020202020204" pitchFamily="34" charset="0"/>
                <a:cs typeface="Arial" panose="020B0604020202020204" pitchFamily="34" charset="0"/>
              </a:rPr>
              <a:t>process</a:t>
            </a:r>
            <a:r>
              <a:rPr lang="en-US" kern="0">
                <a:solidFill>
                  <a:srgbClr val="002060"/>
                </a:solidFill>
                <a:latin typeface="Arial" panose="020B0604020202020204" pitchFamily="34" charset="0"/>
                <a:cs typeface="Arial" panose="020B0604020202020204" pitchFamily="34" charset="0"/>
              </a:rPr>
              <a:t> of identifying hazards, assessing risk, making control </a:t>
            </a:r>
            <a:r>
              <a:rPr lang="en-US" u="sng" kern="0">
                <a:solidFill>
                  <a:srgbClr val="002060"/>
                </a:solidFill>
                <a:latin typeface="Arial" panose="020B0604020202020204" pitchFamily="34" charset="0"/>
                <a:cs typeface="Arial" panose="020B0604020202020204" pitchFamily="34" charset="0"/>
              </a:rPr>
              <a:t>decisions</a:t>
            </a:r>
            <a:r>
              <a:rPr lang="en-US" kern="0">
                <a:solidFill>
                  <a:srgbClr val="002060"/>
                </a:solidFill>
                <a:latin typeface="Arial" panose="020B0604020202020204" pitchFamily="34" charset="0"/>
                <a:cs typeface="Arial" panose="020B0604020202020204" pitchFamily="34" charset="0"/>
              </a:rPr>
              <a:t>, implementing control </a:t>
            </a:r>
            <a:r>
              <a:rPr lang="en-US" u="sng" kern="0">
                <a:solidFill>
                  <a:srgbClr val="002060"/>
                </a:solidFill>
                <a:latin typeface="Arial" panose="020B0604020202020204" pitchFamily="34" charset="0"/>
                <a:cs typeface="Arial" panose="020B0604020202020204" pitchFamily="34" charset="0"/>
              </a:rPr>
              <a:t>decisions</a:t>
            </a:r>
            <a:r>
              <a:rPr lang="en-US" kern="0">
                <a:solidFill>
                  <a:srgbClr val="002060"/>
                </a:solidFill>
                <a:latin typeface="Arial" panose="020B0604020202020204" pitchFamily="34" charset="0"/>
                <a:cs typeface="Arial" panose="020B0604020202020204" pitchFamily="34" charset="0"/>
              </a:rPr>
              <a:t> and supervising/reviewing the activity for </a:t>
            </a:r>
            <a:r>
              <a:rPr lang="en-US" u="sng" kern="0">
                <a:solidFill>
                  <a:srgbClr val="002060"/>
                </a:solidFill>
                <a:latin typeface="Arial" panose="020B0604020202020204" pitchFamily="34" charset="0"/>
                <a:cs typeface="Arial" panose="020B0604020202020204" pitchFamily="34" charset="0"/>
              </a:rPr>
              <a:t>effectiveness</a:t>
            </a:r>
            <a:r>
              <a:rPr lang="en-US" kern="0">
                <a:solidFill>
                  <a:srgbClr val="002060"/>
                </a:solidFill>
                <a:latin typeface="Arial" panose="020B0604020202020204" pitchFamily="34" charset="0"/>
                <a:cs typeface="Arial" panose="020B0604020202020204" pitchFamily="34" charset="0"/>
              </a:rPr>
              <a:t>.	</a:t>
            </a:r>
          </a:p>
          <a:p>
            <a:pPr>
              <a:defRPr/>
            </a:pPr>
            <a:r>
              <a:rPr lang="en-US" kern="0">
                <a:solidFill>
                  <a:srgbClr val="002060"/>
                </a:solidFill>
                <a:latin typeface="Arial" panose="020B0604020202020204" pitchFamily="34" charset="0"/>
                <a:cs typeface="Arial" panose="020B0604020202020204" pitchFamily="34" charset="0"/>
              </a:rPr>
              <a:t>									DAFPAM 90-803 (p.47) </a:t>
            </a:r>
          </a:p>
          <a:p>
            <a:pPr algn="l">
              <a:tabLst>
                <a:tab pos="7947025" algn="l"/>
              </a:tabLst>
              <a:defRPr/>
            </a:pPr>
            <a:endParaRPr lang="en-US" kern="0">
              <a:solidFill>
                <a:srgbClr val="00206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045454" y="-65409"/>
            <a:ext cx="7696200" cy="1143000"/>
          </a:xfrm>
          <a:noFill/>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lgn="l" eaLnBrk="1" hangingPunct="1"/>
            <a:r>
              <a:rPr lang="en-US" altLang="en-US" sz="3200" kern="0">
                <a:solidFill>
                  <a:srgbClr val="002060"/>
                </a:solidFill>
              </a:rPr>
              <a:t>RM Defined</a:t>
            </a:r>
          </a:p>
        </p:txBody>
      </p:sp>
    </p:spTree>
    <p:extLst>
      <p:ext uri="{BB962C8B-B14F-4D97-AF65-F5344CB8AC3E}">
        <p14:creationId xmlns:p14="http://schemas.microsoft.com/office/powerpoint/2010/main" val="103931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891565" y="125835"/>
            <a:ext cx="7696200" cy="920450"/>
          </a:xfrm>
          <a:noFill/>
        </p:spPr>
        <p:txBody>
          <a:bodyPr vert="horz" wrap="square" lIns="90488" tIns="44450" rIns="90488" bIns="44450" numCol="1" anchor="ctr" anchorCtr="0" compatLnSpc="1">
            <a:prstTxWarp prst="textNoShape">
              <a:avLst/>
            </a:prstTxWarp>
          </a:bodyPr>
          <a:lstStyle/>
          <a:p>
            <a:pPr eaLnBrk="1" hangingPunct="1"/>
            <a:r>
              <a:rPr lang="en-US" altLang="en-US" b="0">
                <a:solidFill>
                  <a:srgbClr val="002060"/>
                </a:solidFill>
              </a:rPr>
              <a:t>RM Tenets</a:t>
            </a:r>
          </a:p>
        </p:txBody>
      </p:sp>
      <p:sp>
        <p:nvSpPr>
          <p:cNvPr id="23556" name="Rectangle 4"/>
          <p:cNvSpPr>
            <a:spLocks noGrp="1" noChangeArrowheads="1"/>
          </p:cNvSpPr>
          <p:nvPr>
            <p:ph type="body" idx="1"/>
          </p:nvPr>
        </p:nvSpPr>
        <p:spPr>
          <a:xfrm>
            <a:off x="564776" y="1376363"/>
            <a:ext cx="11066930" cy="5100637"/>
          </a:xfrm>
          <a:noFill/>
        </p:spPr>
        <p:txBody>
          <a:bodyPr vert="horz" wrap="square" lIns="90488" tIns="44450" rIns="90488" bIns="44450" numCol="1" anchor="t" anchorCtr="0" compatLnSpc="1">
            <a:prstTxWarp prst="textNoShape">
              <a:avLst/>
            </a:prstTxWarp>
          </a:bodyPr>
          <a:lstStyle/>
          <a:p>
            <a:pPr marL="457200" indent="-457200" eaLnBrk="1" hangingPunct="1">
              <a:spcBef>
                <a:spcPts val="0"/>
              </a:spcBef>
              <a:spcAft>
                <a:spcPts val="1200"/>
              </a:spcAft>
              <a:buSzPct val="100000"/>
              <a:buFont typeface="+mj-lt"/>
              <a:buAutoNum type="arabicPeriod"/>
            </a:pPr>
            <a:r>
              <a:rPr lang="en-US" altLang="en-US" sz="2400"/>
              <a:t>Risk is </a:t>
            </a:r>
            <a:r>
              <a:rPr lang="en-US" altLang="en-US" sz="2400" u="sng"/>
              <a:t>inherent in all missions</a:t>
            </a:r>
            <a:r>
              <a:rPr lang="en-US" altLang="en-US" sz="2400"/>
              <a:t>, operations and activities, both on and off-duty.</a:t>
            </a:r>
          </a:p>
          <a:p>
            <a:pPr marL="457200" indent="-457200" eaLnBrk="1" hangingPunct="1">
              <a:spcBef>
                <a:spcPts val="0"/>
              </a:spcBef>
              <a:spcAft>
                <a:spcPts val="1200"/>
              </a:spcAft>
              <a:buSzPct val="100000"/>
              <a:buFont typeface="+mj-lt"/>
              <a:buAutoNum type="arabicPeriod"/>
            </a:pPr>
            <a:r>
              <a:rPr lang="en-US" altLang="en-US" sz="2400"/>
              <a:t>Risk </a:t>
            </a:r>
            <a:r>
              <a:rPr lang="en-US" altLang="en-US" sz="2400" u="sng"/>
              <a:t>may be effectively mitigated</a:t>
            </a:r>
            <a:r>
              <a:rPr lang="en-US" altLang="en-US" sz="2400"/>
              <a:t> if understood and appropriate action is taken.</a:t>
            </a:r>
          </a:p>
          <a:p>
            <a:pPr marL="457200" indent="-457200" eaLnBrk="1" hangingPunct="1">
              <a:spcBef>
                <a:spcPts val="0"/>
              </a:spcBef>
              <a:spcAft>
                <a:spcPts val="1200"/>
              </a:spcAft>
              <a:buSzPct val="100000"/>
              <a:buFont typeface="+mj-lt"/>
              <a:buAutoNum type="arabicPeriod"/>
            </a:pPr>
            <a:r>
              <a:rPr lang="en-US" altLang="en-US" sz="2400" u="sng"/>
              <a:t>All personnel are responsible</a:t>
            </a:r>
            <a:r>
              <a:rPr lang="en-US" altLang="en-US" sz="2400"/>
              <a:t> for utilizing RM concepts, tools and techniques.</a:t>
            </a:r>
          </a:p>
          <a:p>
            <a:pPr marL="457200" indent="-457200" eaLnBrk="1" hangingPunct="1">
              <a:spcBef>
                <a:spcPts val="300"/>
              </a:spcBef>
              <a:buSzPct val="100000"/>
              <a:buFont typeface="+mj-lt"/>
              <a:buAutoNum type="arabicPeriod"/>
            </a:pPr>
            <a:r>
              <a:rPr lang="en-US" altLang="en-US" sz="2400"/>
              <a:t>The RM process outlined herein </a:t>
            </a:r>
            <a:r>
              <a:rPr lang="en-US" altLang="en-US" sz="2400" u="sng"/>
              <a:t>applies to risk-related decisions</a:t>
            </a:r>
            <a:r>
              <a:rPr lang="en-US" altLang="en-US" sz="2400"/>
              <a:t> when such decisions are not governed via separately established requirements and guidelines, e.g., statutes, regulations, technical orders, and Department of Defense or Air Force policy and guidance that address personnel health and safety or environmental matters and dictate particular decisions or outcomes within these requirements and guidelines.</a:t>
            </a:r>
          </a:p>
          <a:p>
            <a:pPr marL="0" indent="0" eaLnBrk="1" hangingPunct="1">
              <a:spcBef>
                <a:spcPts val="300"/>
              </a:spcBef>
              <a:buSzPct val="100000"/>
              <a:buNone/>
            </a:pPr>
            <a:r>
              <a:rPr lang="en-US" altLang="en-US" sz="2400"/>
              <a:t>									  </a:t>
            </a:r>
            <a:r>
              <a:rPr lang="en-US" altLang="en-US" sz="2400" err="1"/>
              <a:t>DAFI</a:t>
            </a:r>
            <a:r>
              <a:rPr lang="en-US" altLang="en-US" sz="2400"/>
              <a:t> 90-802 (p.4)</a:t>
            </a:r>
          </a:p>
          <a:p>
            <a:pPr eaLnBrk="1" hangingPunct="1">
              <a:spcBef>
                <a:spcPts val="300"/>
              </a:spcBef>
              <a:buNone/>
            </a:pPr>
            <a:endParaRPr lang="en-US" altLang="en-US" sz="2400" b="1"/>
          </a:p>
        </p:txBody>
      </p:sp>
    </p:spTree>
    <p:extLst>
      <p:ext uri="{BB962C8B-B14F-4D97-AF65-F5344CB8AC3E}">
        <p14:creationId xmlns:p14="http://schemas.microsoft.com/office/powerpoint/2010/main" val="7079059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body" idx="1"/>
          </p:nvPr>
        </p:nvSpPr>
        <p:spPr>
          <a:xfrm>
            <a:off x="574908" y="1511954"/>
            <a:ext cx="11042183" cy="4965046"/>
          </a:xfrm>
          <a:noFill/>
        </p:spPr>
        <p:txBody>
          <a:bodyPr vert="horz" wrap="square" lIns="90488" tIns="44450" rIns="90488" bIns="44450" numCol="1" anchor="t" anchorCtr="0" compatLnSpc="1">
            <a:prstTxWarp prst="textNoShape">
              <a:avLst/>
            </a:prstTxWarp>
          </a:bodyPr>
          <a:lstStyle/>
          <a:p>
            <a:pPr marL="457200" indent="-457200">
              <a:buSzPct val="100000"/>
              <a:buFont typeface="+mj-lt"/>
              <a:buAutoNum type="arabicPeriod"/>
            </a:pPr>
            <a:r>
              <a:rPr lang="en-US" altLang="en-US" sz="2000" u="sng"/>
              <a:t>Enhance mission effectiveness</a:t>
            </a:r>
            <a:r>
              <a:rPr lang="en-US" altLang="en-US" sz="2000"/>
              <a:t> at all levels, while preserving assets and safeguarding health &amp; welfare. </a:t>
            </a:r>
          </a:p>
          <a:p>
            <a:pPr marL="457200" indent="-457200">
              <a:buFont typeface="+mj-lt"/>
              <a:buAutoNum type="arabicPeriod"/>
            </a:pPr>
            <a:endParaRPr lang="en-US" altLang="en-US" sz="2000"/>
          </a:p>
          <a:p>
            <a:pPr marL="457200" indent="-457200">
              <a:buSzPct val="100000"/>
              <a:buFont typeface="+mj-lt"/>
              <a:buAutoNum type="arabicPeriod"/>
            </a:pPr>
            <a:r>
              <a:rPr lang="en-US" altLang="en-US" sz="2000"/>
              <a:t>Create an AF </a:t>
            </a:r>
            <a:r>
              <a:rPr lang="en-US" altLang="en-US" sz="2000" u="sng"/>
              <a:t>cultural mindset</a:t>
            </a:r>
            <a:r>
              <a:rPr lang="en-US" altLang="en-US" sz="2000"/>
              <a:t> in which every Airman, leaders at all levels and all AF civilian employees are trained and motivated </a:t>
            </a:r>
            <a:r>
              <a:rPr lang="en-US" altLang="en-US" sz="2000" u="sng"/>
              <a:t>to manage risk in all their on- and off-duty activities</a:t>
            </a:r>
            <a:r>
              <a:rPr lang="en-US" altLang="en-US" sz="2000"/>
              <a:t>.</a:t>
            </a:r>
            <a:r>
              <a:rPr lang="en-US" altLang="en-US" sz="2000" u="sng"/>
              <a:t> </a:t>
            </a:r>
          </a:p>
          <a:p>
            <a:pPr marL="457200" indent="-457200">
              <a:buFont typeface="+mj-lt"/>
              <a:buAutoNum type="arabicPeriod"/>
            </a:pPr>
            <a:endParaRPr lang="en-US" altLang="en-US" sz="2000" u="sng"/>
          </a:p>
          <a:p>
            <a:pPr marL="457200" indent="-457200">
              <a:buSzPct val="100000"/>
              <a:buFont typeface="+mj-lt"/>
              <a:buAutoNum type="arabicPeriod"/>
            </a:pPr>
            <a:r>
              <a:rPr lang="en-US" altLang="en-US" sz="2000" u="sng"/>
              <a:t>Integrate RM into mission and activity planning processes</a:t>
            </a:r>
            <a:r>
              <a:rPr lang="en-US" altLang="en-US" sz="2000"/>
              <a:t>, ensuring decisions are based upon risk assessments of the operation or activity. </a:t>
            </a:r>
          </a:p>
          <a:p>
            <a:pPr marL="457200" indent="-457200">
              <a:buFont typeface="+mj-lt"/>
              <a:buAutoNum type="arabicPeriod"/>
            </a:pPr>
            <a:endParaRPr lang="en-US" altLang="en-US" sz="2000"/>
          </a:p>
          <a:p>
            <a:pPr marL="457200" indent="-457200">
              <a:buSzPct val="100000"/>
              <a:buFont typeface="+mj-lt"/>
              <a:buAutoNum type="arabicPeriod"/>
            </a:pPr>
            <a:r>
              <a:rPr lang="en-US" altLang="en-US" sz="2000" u="sng"/>
              <a:t>Identify opportunities</a:t>
            </a:r>
            <a:r>
              <a:rPr lang="en-US" altLang="en-US" sz="2000"/>
              <a:t> to increase AF war fighting effectiveness in all environments and</a:t>
            </a:r>
            <a:r>
              <a:rPr lang="en-US" altLang="en-US" sz="2000" u="sng"/>
              <a:t> ensure success at minimal cost of resources</a:t>
            </a:r>
            <a:r>
              <a:rPr lang="en-US" altLang="en-US" sz="2000"/>
              <a:t>. The RM process shall be institutionalized and be an inherent part of all military operations to address safety, occupational and environmental health risks.</a:t>
            </a:r>
          </a:p>
          <a:p>
            <a:pPr marL="0" indent="0">
              <a:buSzPct val="100000"/>
              <a:buNone/>
            </a:pPr>
            <a:r>
              <a:rPr lang="en-US" altLang="en-US" sz="2000"/>
              <a:t>									        </a:t>
            </a:r>
            <a:r>
              <a:rPr lang="en-US" altLang="en-US" sz="2000" err="1"/>
              <a:t>DAFI</a:t>
            </a:r>
            <a:r>
              <a:rPr lang="en-US" altLang="en-US" sz="2000"/>
              <a:t> 90-802 (p.4) </a:t>
            </a:r>
          </a:p>
        </p:txBody>
      </p:sp>
      <p:sp>
        <p:nvSpPr>
          <p:cNvPr id="25606" name="Rectangle 5"/>
          <p:cNvSpPr>
            <a:spLocks noGrp="1" noChangeArrowheads="1"/>
          </p:cNvSpPr>
          <p:nvPr>
            <p:ph type="title"/>
          </p:nvPr>
        </p:nvSpPr>
        <p:spPr>
          <a:xfrm>
            <a:off x="899954" y="152400"/>
            <a:ext cx="7696200" cy="749954"/>
          </a:xfrm>
          <a:noFill/>
        </p:spPr>
        <p:txBody>
          <a:bodyPr vert="horz" wrap="square" lIns="90488" tIns="44450" rIns="90488" bIns="44450" numCol="1" anchor="ctr" anchorCtr="0" compatLnSpc="1">
            <a:prstTxWarp prst="textNoShape">
              <a:avLst/>
            </a:prstTxWarp>
          </a:bodyPr>
          <a:lstStyle/>
          <a:p>
            <a:pPr eaLnBrk="1" hangingPunct="1"/>
            <a:r>
              <a:rPr lang="en-US" altLang="en-US" b="0">
                <a:solidFill>
                  <a:srgbClr val="002060"/>
                </a:solidFill>
              </a:rPr>
              <a:t>RM Goals</a:t>
            </a:r>
          </a:p>
        </p:txBody>
      </p:sp>
    </p:spTree>
    <p:extLst>
      <p:ext uri="{BB962C8B-B14F-4D97-AF65-F5344CB8AC3E}">
        <p14:creationId xmlns:p14="http://schemas.microsoft.com/office/powerpoint/2010/main" val="24625484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938754" y="176169"/>
            <a:ext cx="7696200" cy="713792"/>
          </a:xfrm>
          <a:noFill/>
        </p:spPr>
        <p:txBody>
          <a:bodyPr vert="horz" wrap="square" lIns="90488" tIns="44450" rIns="90488" bIns="44450" numCol="1" anchor="ctr" anchorCtr="0" compatLnSpc="1">
            <a:prstTxWarp prst="textNoShape">
              <a:avLst/>
            </a:prstTxWarp>
          </a:bodyPr>
          <a:lstStyle/>
          <a:p>
            <a:pPr eaLnBrk="1" hangingPunct="1"/>
            <a:r>
              <a:rPr lang="en-US" altLang="en-US" b="0">
                <a:solidFill>
                  <a:srgbClr val="002060"/>
                </a:solidFill>
              </a:rPr>
              <a:t>RM Does Not:</a:t>
            </a:r>
          </a:p>
        </p:txBody>
      </p:sp>
      <p:sp>
        <p:nvSpPr>
          <p:cNvPr id="27654" name="Rectangle 6"/>
          <p:cNvSpPr>
            <a:spLocks noGrp="1" noChangeArrowheads="1"/>
          </p:cNvSpPr>
          <p:nvPr>
            <p:ph type="body" idx="1"/>
          </p:nvPr>
        </p:nvSpPr>
        <p:spPr>
          <a:xfrm>
            <a:off x="563526" y="1412875"/>
            <a:ext cx="10943271" cy="4683125"/>
          </a:xfrm>
          <a:noFill/>
        </p:spPr>
        <p:txBody>
          <a:bodyPr vert="horz" wrap="square" lIns="90488" tIns="44450" rIns="90488" bIns="44450" numCol="1" anchor="t" anchorCtr="0" compatLnSpc="1">
            <a:prstTxWarp prst="textNoShape">
              <a:avLst/>
            </a:prstTxWarp>
          </a:bodyPr>
          <a:lstStyle/>
          <a:p>
            <a:pPr marL="457200" indent="-457200">
              <a:buSzPct val="100000"/>
              <a:buFont typeface="+mj-lt"/>
              <a:buAutoNum type="arabicPeriod"/>
            </a:pPr>
            <a:r>
              <a:rPr lang="en-US" altLang="en-US" sz="2400"/>
              <a:t>Inhibit flexibility, initiative or accountability in any chosen course of action.</a:t>
            </a:r>
          </a:p>
          <a:p>
            <a:pPr marL="457200" indent="-457200">
              <a:buFont typeface="+mj-lt"/>
              <a:buAutoNum type="arabicPeriod"/>
            </a:pPr>
            <a:endParaRPr lang="en-US" altLang="en-US" sz="2400"/>
          </a:p>
          <a:p>
            <a:pPr marL="457200" indent="-457200">
              <a:buSzPct val="100000"/>
              <a:buFont typeface="+mj-lt"/>
              <a:buAutoNum type="arabicPeriod"/>
            </a:pPr>
            <a:r>
              <a:rPr lang="en-US" altLang="en-US" sz="2400"/>
              <a:t>Remove risk altogether or support a Zero-Defect mindset.</a:t>
            </a:r>
          </a:p>
          <a:p>
            <a:pPr marL="457200" indent="-457200">
              <a:buFont typeface="+mj-lt"/>
              <a:buAutoNum type="arabicPeriod"/>
            </a:pPr>
            <a:endParaRPr lang="en-US" altLang="en-US" sz="2400"/>
          </a:p>
          <a:p>
            <a:pPr marL="457200" indent="-457200">
              <a:buSzPct val="100000"/>
              <a:buFont typeface="+mj-lt"/>
              <a:buAutoNum type="arabicPeriod"/>
            </a:pPr>
            <a:r>
              <a:rPr lang="en-US" altLang="en-US" sz="2400"/>
              <a:t>Take the place of training, practice, drills, rehearsals, tactics, techniques and procedures associated with a specific event or action.</a:t>
            </a:r>
          </a:p>
          <a:p>
            <a:pPr marL="457200" indent="-457200">
              <a:buFont typeface="+mj-lt"/>
              <a:buAutoNum type="arabicPeriod"/>
            </a:pPr>
            <a:endParaRPr lang="en-US" altLang="en-US" sz="2400"/>
          </a:p>
          <a:p>
            <a:pPr marL="457200" indent="-457200">
              <a:buSzPct val="100000"/>
              <a:buFont typeface="+mj-lt"/>
              <a:buAutoNum type="arabicPeriod"/>
            </a:pPr>
            <a:r>
              <a:rPr lang="en-US" altLang="en-US" sz="2400"/>
              <a:t>Override or supersede compliance with federally mandated DOD, OSHA standards, federal environmental cleanup standards, AF standards and criteria, or any risk-based statutory and regulatory requirements that apply and dictate the outcome of such requirements.</a:t>
            </a:r>
          </a:p>
          <a:p>
            <a:pPr marL="0" indent="0">
              <a:buSzPct val="100000"/>
              <a:buNone/>
            </a:pPr>
            <a:r>
              <a:rPr lang="en-US" altLang="en-US" sz="2400"/>
              <a:t>									         DAFI 90-802</a:t>
            </a:r>
          </a:p>
        </p:txBody>
      </p:sp>
    </p:spTree>
    <p:extLst>
      <p:ext uri="{BB962C8B-B14F-4D97-AF65-F5344CB8AC3E}">
        <p14:creationId xmlns:p14="http://schemas.microsoft.com/office/powerpoint/2010/main" val="38156947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body" idx="1"/>
          </p:nvPr>
        </p:nvSpPr>
        <p:spPr>
          <a:xfrm>
            <a:off x="563525" y="1310203"/>
            <a:ext cx="11100391" cy="5168384"/>
          </a:xfrm>
        </p:spPr>
        <p:txBody>
          <a:bodyPr vert="horz" wrap="square" lIns="90488" tIns="44450" rIns="90488" bIns="44450" numCol="1" anchor="t" anchorCtr="0" compatLnSpc="1">
            <a:prstTxWarp prst="textNoShape">
              <a:avLst/>
            </a:prstTxWarp>
          </a:bodyPr>
          <a:lstStyle/>
          <a:p>
            <a:pPr marL="344488" indent="-344488" eaLnBrk="1" hangingPunct="1">
              <a:spcBef>
                <a:spcPts val="600"/>
              </a:spcBef>
              <a:buSzPct val="100000"/>
              <a:buFontTx/>
              <a:buAutoNum type="arabicPeriod"/>
            </a:pPr>
            <a:r>
              <a:rPr lang="en-US" altLang="en-US"/>
              <a:t>Accept no unnecessary risk.</a:t>
            </a:r>
          </a:p>
          <a:p>
            <a:pPr marL="344488" indent="-344488" eaLnBrk="1" hangingPunct="1">
              <a:spcBef>
                <a:spcPts val="600"/>
              </a:spcBef>
              <a:buSzPct val="100000"/>
              <a:buFontTx/>
              <a:buAutoNum type="arabicPeriod"/>
            </a:pPr>
            <a:endParaRPr lang="en-US" altLang="en-US"/>
          </a:p>
          <a:p>
            <a:pPr marL="344488" indent="-344488" eaLnBrk="1" hangingPunct="1">
              <a:spcBef>
                <a:spcPts val="600"/>
              </a:spcBef>
              <a:buSzPct val="100000"/>
              <a:buFontTx/>
              <a:buAutoNum type="arabicPeriod"/>
            </a:pPr>
            <a:r>
              <a:rPr lang="en-US" altLang="en-US"/>
              <a:t>Make risk decisions at the appropriate level.</a:t>
            </a:r>
          </a:p>
          <a:p>
            <a:pPr marL="344488" indent="-344488" eaLnBrk="1" hangingPunct="1">
              <a:spcBef>
                <a:spcPts val="600"/>
              </a:spcBef>
              <a:buSzPct val="100000"/>
              <a:buFontTx/>
              <a:buAutoNum type="arabicPeriod"/>
            </a:pPr>
            <a:endParaRPr lang="en-US" altLang="en-US"/>
          </a:p>
          <a:p>
            <a:pPr marL="344488" indent="-344488" eaLnBrk="1" hangingPunct="1">
              <a:spcBef>
                <a:spcPts val="600"/>
              </a:spcBef>
              <a:buSzPct val="100000"/>
              <a:buFontTx/>
              <a:buAutoNum type="arabicPeriod"/>
            </a:pPr>
            <a:r>
              <a:rPr lang="en-US" altLang="en-US"/>
              <a:t>Integrate RM into operations, activities and planning at all levels.</a:t>
            </a:r>
            <a:endParaRPr lang="en-US" altLang="en-US">
              <a:solidFill>
                <a:schemeClr val="tx1"/>
              </a:solidFill>
            </a:endParaRPr>
          </a:p>
          <a:p>
            <a:pPr marL="344488" indent="-344488" eaLnBrk="1" hangingPunct="1">
              <a:spcBef>
                <a:spcPts val="600"/>
              </a:spcBef>
              <a:buSzPct val="100000"/>
              <a:buFontTx/>
              <a:buAutoNum type="arabicPeriod"/>
            </a:pPr>
            <a:endParaRPr lang="en-US" altLang="en-US">
              <a:solidFill>
                <a:srgbClr val="FF0000"/>
              </a:solidFill>
            </a:endParaRPr>
          </a:p>
          <a:p>
            <a:pPr marL="344488" indent="-344488" eaLnBrk="1" hangingPunct="1">
              <a:spcBef>
                <a:spcPts val="600"/>
              </a:spcBef>
              <a:buSzPct val="100000"/>
              <a:buFontTx/>
              <a:buAutoNum type="arabicPeriod"/>
            </a:pPr>
            <a:r>
              <a:rPr lang="en-US" altLang="en-US"/>
              <a:t>Apply the process cyclically and continuously.</a:t>
            </a:r>
          </a:p>
          <a:p>
            <a:pPr marL="344488" indent="-344488" eaLnBrk="1" hangingPunct="1">
              <a:spcBef>
                <a:spcPts val="600"/>
              </a:spcBef>
              <a:buFontTx/>
              <a:buAutoNum type="arabicPeriod"/>
            </a:pPr>
            <a:endParaRPr lang="en-US" altLang="en-US" sz="2400"/>
          </a:p>
          <a:p>
            <a:pPr marL="0" indent="0" eaLnBrk="1" hangingPunct="1">
              <a:spcBef>
                <a:spcPts val="600"/>
              </a:spcBef>
              <a:buNone/>
            </a:pPr>
            <a:endParaRPr lang="en-US" altLang="en-US" sz="2000"/>
          </a:p>
          <a:p>
            <a:pPr marL="0" indent="0" eaLnBrk="1" hangingPunct="1">
              <a:spcBef>
                <a:spcPts val="600"/>
              </a:spcBef>
              <a:buNone/>
            </a:pPr>
            <a:endParaRPr lang="en-US" altLang="en-US" sz="2000"/>
          </a:p>
          <a:p>
            <a:pPr marL="0" indent="0" eaLnBrk="1" hangingPunct="1">
              <a:spcBef>
                <a:spcPts val="600"/>
              </a:spcBef>
              <a:buNone/>
            </a:pPr>
            <a:r>
              <a:rPr lang="en-US" altLang="en-US" sz="2000"/>
              <a:t>									</a:t>
            </a:r>
            <a:r>
              <a:rPr lang="en-US" altLang="en-US" sz="2000" err="1"/>
              <a:t>DAFI</a:t>
            </a:r>
            <a:r>
              <a:rPr lang="en-US" altLang="en-US" sz="2000"/>
              <a:t> 90-802 (</a:t>
            </a:r>
            <a:r>
              <a:rPr lang="en-US" altLang="en-US" sz="2000" err="1"/>
              <a:t>p.14</a:t>
            </a:r>
            <a:r>
              <a:rPr lang="en-US" altLang="en-US" sz="2000"/>
              <a:t>/GM)</a:t>
            </a:r>
          </a:p>
          <a:p>
            <a:pPr marL="0" indent="0" eaLnBrk="1" hangingPunct="1">
              <a:spcBef>
                <a:spcPts val="600"/>
              </a:spcBef>
              <a:buNone/>
            </a:pPr>
            <a:endParaRPr lang="en-US" altLang="en-US" sz="2400"/>
          </a:p>
        </p:txBody>
      </p:sp>
      <p:pic>
        <p:nvPicPr>
          <p:cNvPr id="124936" name="Picture 8" descr="http://www.af.mil/shared/media/photodb/web/090423-f-0505s-105.jpg"/>
          <p:cNvPicPr>
            <a:picLocks noChangeAspect="1" noChangeArrowheads="1"/>
          </p:cNvPicPr>
          <p:nvPr/>
        </p:nvPicPr>
        <p:blipFill>
          <a:blip r:embed="rId3"/>
          <a:srcRect/>
          <a:stretch>
            <a:fillRect/>
          </a:stretch>
        </p:blipFill>
        <p:spPr bwMode="auto">
          <a:xfrm>
            <a:off x="6865051" y="5106977"/>
            <a:ext cx="1561308" cy="1116021"/>
          </a:xfrm>
          <a:prstGeom prst="rect">
            <a:avLst/>
          </a:prstGeom>
          <a:noFill/>
          <a:ln w="25400">
            <a:solidFill>
              <a:schemeClr val="tx1"/>
            </a:solidFill>
          </a:ln>
          <a:effectLst>
            <a:outerShdw blurRad="50800" dist="127000" dir="8100000" algn="tr" rotWithShape="0">
              <a:prstClr val="black">
                <a:alpha val="40000"/>
              </a:prstClr>
            </a:outerShdw>
          </a:effectLst>
        </p:spPr>
      </p:pic>
      <p:pic>
        <p:nvPicPr>
          <p:cNvPr id="124932" name="Picture 4" descr="http://www.af.mil/shared/media/photodb/web/120523-F-BC123-001.jpg"/>
          <p:cNvPicPr>
            <a:picLocks noChangeAspect="1" noChangeArrowheads="1"/>
          </p:cNvPicPr>
          <p:nvPr/>
        </p:nvPicPr>
        <p:blipFill>
          <a:blip r:embed="rId4"/>
          <a:srcRect/>
          <a:stretch>
            <a:fillRect/>
          </a:stretch>
        </p:blipFill>
        <p:spPr bwMode="auto">
          <a:xfrm>
            <a:off x="5359058" y="4886665"/>
            <a:ext cx="1590077" cy="1192558"/>
          </a:xfrm>
          <a:prstGeom prst="rect">
            <a:avLst/>
          </a:prstGeom>
          <a:noFill/>
          <a:ln w="25400">
            <a:solidFill>
              <a:schemeClr val="tx1"/>
            </a:solidFill>
          </a:ln>
          <a:effectLst>
            <a:outerShdw blurRad="50800" dist="127000" dir="8100000" algn="tr" rotWithShape="0">
              <a:prstClr val="black">
                <a:alpha val="40000"/>
              </a:prstClr>
            </a:outerShdw>
          </a:effectLst>
        </p:spPr>
      </p:pic>
      <p:sp>
        <p:nvSpPr>
          <p:cNvPr id="29704" name="Rectangle 5"/>
          <p:cNvSpPr>
            <a:spLocks noGrp="1" noChangeArrowheads="1"/>
          </p:cNvSpPr>
          <p:nvPr>
            <p:ph type="title"/>
          </p:nvPr>
        </p:nvSpPr>
        <p:spPr>
          <a:xfrm>
            <a:off x="885092" y="268448"/>
            <a:ext cx="7696200" cy="569752"/>
          </a:xfrm>
          <a:noFill/>
        </p:spPr>
        <p:txBody>
          <a:bodyPr vert="horz" wrap="square" lIns="90488" tIns="44450" rIns="90488" bIns="44450" numCol="1" anchor="b" anchorCtr="0" compatLnSpc="1">
            <a:prstTxWarp prst="textNoShape">
              <a:avLst/>
            </a:prstTxWarp>
          </a:bodyPr>
          <a:lstStyle/>
          <a:p>
            <a:pPr eaLnBrk="1" hangingPunct="1">
              <a:lnSpc>
                <a:spcPct val="90000"/>
              </a:lnSpc>
            </a:pPr>
            <a:r>
              <a:rPr lang="en-US" altLang="en-US" b="0">
                <a:solidFill>
                  <a:srgbClr val="002060"/>
                </a:solidFill>
              </a:rPr>
              <a:t>RM Principles</a:t>
            </a:r>
          </a:p>
        </p:txBody>
      </p:sp>
      <p:sp>
        <p:nvSpPr>
          <p:cNvPr id="29705" name="Rectangle 7"/>
          <p:cNvSpPr>
            <a:spLocks noChangeArrowheads="1"/>
          </p:cNvSpPr>
          <p:nvPr/>
        </p:nvSpPr>
        <p:spPr bwMode="auto">
          <a:xfrm>
            <a:off x="3151188" y="5681663"/>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24930" name="Picture 2" descr="http://www.af.mil/shared/media/photodb/web/2012/10/121002-F-PA987-001.jpg"/>
          <p:cNvPicPr>
            <a:picLocks noChangeAspect="1" noChangeArrowheads="1"/>
          </p:cNvPicPr>
          <p:nvPr/>
        </p:nvPicPr>
        <p:blipFill>
          <a:blip r:embed="rId5"/>
          <a:srcRect/>
          <a:stretch>
            <a:fillRect/>
          </a:stretch>
        </p:blipFill>
        <p:spPr bwMode="auto">
          <a:xfrm>
            <a:off x="3442447" y="5171708"/>
            <a:ext cx="2005892" cy="1076692"/>
          </a:xfrm>
          <a:prstGeom prst="rect">
            <a:avLst/>
          </a:prstGeom>
          <a:noFill/>
          <a:ln w="25400">
            <a:solidFill>
              <a:schemeClr val="tx1"/>
            </a:solidFill>
          </a:ln>
          <a:effectLst>
            <a:outerShdw blurRad="50800" dist="152400" dir="8100000" algn="tr" rotWithShape="0">
              <a:prstClr val="black">
                <a:alpha val="40000"/>
              </a:prstClr>
            </a:outerShdw>
          </a:effectLst>
        </p:spPr>
      </p:pic>
      <p:pic>
        <p:nvPicPr>
          <p:cNvPr id="124934" name="Picture 6" descr="http://www.af.mil/shared/media/photodb/web/100814-A-2092W-111.jpg"/>
          <p:cNvPicPr>
            <a:picLocks noChangeAspect="1" noChangeArrowheads="1"/>
          </p:cNvPicPr>
          <p:nvPr/>
        </p:nvPicPr>
        <p:blipFill>
          <a:blip r:embed="rId6"/>
          <a:srcRect/>
          <a:stretch>
            <a:fillRect/>
          </a:stretch>
        </p:blipFill>
        <p:spPr bwMode="auto">
          <a:xfrm>
            <a:off x="1817649" y="4886665"/>
            <a:ext cx="1747708" cy="1161951"/>
          </a:xfrm>
          <a:prstGeom prst="rect">
            <a:avLst/>
          </a:prstGeom>
          <a:noFill/>
          <a:ln w="25400">
            <a:solidFill>
              <a:schemeClr val="tx1"/>
            </a:solidFill>
          </a:ln>
          <a:effectLst>
            <a:outerShdw blurRad="50800" dist="152400" dir="8100000" algn="tr" rotWithShape="0">
              <a:prstClr val="black">
                <a:alpha val="40000"/>
              </a:prstClr>
            </a:outerShdw>
          </a:effectLst>
        </p:spPr>
      </p:pic>
    </p:spTree>
    <p:extLst>
      <p:ext uri="{BB962C8B-B14F-4D97-AF65-F5344CB8AC3E}">
        <p14:creationId xmlns:p14="http://schemas.microsoft.com/office/powerpoint/2010/main" val="9558241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850327" y="76005"/>
            <a:ext cx="8762260" cy="712725"/>
          </a:xfrm>
        </p:spPr>
        <p:txBody>
          <a:bodyPr/>
          <a:lstStyle/>
          <a:p>
            <a:r>
              <a:rPr lang="en-US" altLang="en-US" b="0">
                <a:solidFill>
                  <a:srgbClr val="002060"/>
                </a:solidFill>
              </a:rPr>
              <a:t>Two Levels of RM</a:t>
            </a:r>
          </a:p>
        </p:txBody>
      </p:sp>
      <p:sp>
        <p:nvSpPr>
          <p:cNvPr id="34819" name="Content Placeholder 3"/>
          <p:cNvSpPr>
            <a:spLocks noGrp="1"/>
          </p:cNvSpPr>
          <p:nvPr>
            <p:ph idx="1"/>
          </p:nvPr>
        </p:nvSpPr>
        <p:spPr>
          <a:xfrm>
            <a:off x="520995" y="1290919"/>
            <a:ext cx="11110711" cy="5038448"/>
          </a:xfrm>
        </p:spPr>
        <p:txBody>
          <a:bodyPr/>
          <a:lstStyle/>
          <a:p>
            <a:pPr>
              <a:buFont typeface="Arial" charset="0"/>
              <a:buChar char="•"/>
              <a:defRPr/>
            </a:pPr>
            <a:r>
              <a:rPr lang="en-US" b="0" i="1" u="sng"/>
              <a:t>Deliberate RM</a:t>
            </a:r>
            <a:endParaRPr lang="en-US" b="0" i="1">
              <a:solidFill>
                <a:srgbClr val="FF0000"/>
              </a:solidFill>
            </a:endParaRPr>
          </a:p>
          <a:p>
            <a:pPr lvl="1">
              <a:buFont typeface="Arial" panose="020B0604020202020204" pitchFamily="34" charset="0"/>
              <a:buChar char="‒"/>
              <a:defRPr/>
            </a:pPr>
            <a:r>
              <a:rPr lang="en-US" sz="2200" b="0"/>
              <a:t>Complete 5-Step RM process</a:t>
            </a:r>
          </a:p>
          <a:p>
            <a:pPr lvl="1">
              <a:buFont typeface="Arial" panose="020B0604020202020204" pitchFamily="34" charset="0"/>
              <a:buChar char="‒"/>
              <a:defRPr/>
            </a:pPr>
            <a:r>
              <a:rPr lang="en-US" sz="2200" b="0"/>
              <a:t>Timeframe: days or months</a:t>
            </a:r>
          </a:p>
          <a:p>
            <a:pPr lvl="1">
              <a:buFont typeface="Arial" panose="020B0604020202020204" pitchFamily="34" charset="0"/>
              <a:buChar char="‒"/>
              <a:defRPr/>
            </a:pPr>
            <a:r>
              <a:rPr lang="en-US" sz="2200" b="0"/>
              <a:t>Resources are </a:t>
            </a:r>
            <a:r>
              <a:rPr lang="en-US" sz="2200"/>
              <a:t>a</a:t>
            </a:r>
            <a:r>
              <a:rPr lang="en-US" sz="2200" b="0"/>
              <a:t>bundant</a:t>
            </a:r>
            <a:r>
              <a:rPr lang="en-US" sz="2200"/>
              <a:t>,</a:t>
            </a:r>
            <a:r>
              <a:rPr lang="en-US" sz="2200" b="0"/>
              <a:t> availability may vary, but can obtain and utilize prior to “execution”.</a:t>
            </a:r>
          </a:p>
          <a:p>
            <a:pPr lvl="1">
              <a:buFont typeface="Arial" panose="020B0604020202020204" pitchFamily="34" charset="0"/>
              <a:buChar char="‒"/>
              <a:defRPr/>
            </a:pPr>
            <a:r>
              <a:rPr lang="en-US" sz="2200" b="0"/>
              <a:t>Application: Applies to all pre-planned events; critical to large scale operation or activity success.</a:t>
            </a:r>
          </a:p>
          <a:p>
            <a:pPr>
              <a:buSzPct val="100000"/>
              <a:buFont typeface="Arial" charset="0"/>
              <a:buChar char="•"/>
              <a:defRPr/>
            </a:pPr>
            <a:r>
              <a:rPr lang="en-US" b="0" i="1" u="sng"/>
              <a:t>Real-Time RM (RTRM)</a:t>
            </a:r>
            <a:endParaRPr lang="en-US" b="0" i="1">
              <a:solidFill>
                <a:srgbClr val="FF0000"/>
              </a:solidFill>
              <a:effectLst>
                <a:outerShdw blurRad="38100" dist="38100" dir="2700000" algn="tl">
                  <a:srgbClr val="000000">
                    <a:alpha val="43137"/>
                  </a:srgbClr>
                </a:outerShdw>
              </a:effectLst>
            </a:endParaRPr>
          </a:p>
          <a:p>
            <a:pPr lvl="1">
              <a:buFont typeface="Arial" panose="020B0604020202020204" pitchFamily="34" charset="0"/>
              <a:buChar char="‒"/>
              <a:defRPr/>
            </a:pPr>
            <a:r>
              <a:rPr lang="en-US" sz="2200"/>
              <a:t>A</a:t>
            </a:r>
            <a:r>
              <a:rPr lang="en-US" sz="2200" b="0"/>
              <a:t>n abbreviated 5-Step process</a:t>
            </a:r>
          </a:p>
          <a:p>
            <a:pPr lvl="1">
              <a:buFont typeface="Arial" panose="020B0604020202020204" pitchFamily="34" charset="0"/>
              <a:buChar char="‒"/>
              <a:defRPr/>
            </a:pPr>
            <a:r>
              <a:rPr lang="en-US" sz="2200" b="0"/>
              <a:t>Timeframe: Real-time, “On the run,” time critical</a:t>
            </a:r>
          </a:p>
          <a:p>
            <a:pPr lvl="1">
              <a:buFont typeface="Arial" panose="020B0604020202020204" pitchFamily="34" charset="0"/>
              <a:buChar char="‒"/>
              <a:defRPr/>
            </a:pPr>
            <a:r>
              <a:rPr lang="en-US" sz="2200" b="0"/>
              <a:t>Resources are </a:t>
            </a:r>
            <a:r>
              <a:rPr lang="en-US" sz="2200"/>
              <a:t>l</a:t>
            </a:r>
            <a:r>
              <a:rPr lang="en-US" sz="2200" b="0"/>
              <a:t>imited</a:t>
            </a:r>
            <a:r>
              <a:rPr lang="en-US" sz="2200"/>
              <a:t> to</a:t>
            </a:r>
            <a:r>
              <a:rPr lang="en-US" sz="2200" b="0"/>
              <a:t> what is available now!</a:t>
            </a:r>
          </a:p>
          <a:p>
            <a:pPr lvl="1">
              <a:buFont typeface="Arial" panose="020B0604020202020204" pitchFamily="34" charset="0"/>
              <a:buChar char="‒"/>
              <a:defRPr/>
            </a:pPr>
            <a:r>
              <a:rPr lang="en-US" sz="2200" b="0"/>
              <a:t>Application: Applies to all active operations or activities while they are underway.</a:t>
            </a:r>
          </a:p>
          <a:p>
            <a:pPr>
              <a:defRPr/>
            </a:pPr>
            <a:endParaRPr lang="en-US"/>
          </a:p>
          <a:p>
            <a:pPr lvl="1">
              <a:defRPr/>
            </a:pPr>
            <a:endParaRPr lang="en-US"/>
          </a:p>
          <a:p>
            <a:pPr lvl="1">
              <a:defRPr/>
            </a:pPr>
            <a:endParaRPr lang="en-US"/>
          </a:p>
          <a:p>
            <a:pPr lvl="1">
              <a:defRPr/>
            </a:pPr>
            <a:endParaRPr lang="en-US"/>
          </a:p>
        </p:txBody>
      </p:sp>
    </p:spTree>
    <p:extLst>
      <p:ext uri="{BB962C8B-B14F-4D97-AF65-F5344CB8AC3E}">
        <p14:creationId xmlns:p14="http://schemas.microsoft.com/office/powerpoint/2010/main" val="289764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58229" y="98854"/>
            <a:ext cx="8762260" cy="627704"/>
          </a:xfrm>
        </p:spPr>
        <p:txBody>
          <a:bodyPr/>
          <a:lstStyle/>
          <a:p>
            <a:r>
              <a:rPr lang="en-US" altLang="en-US" b="0">
                <a:solidFill>
                  <a:srgbClr val="002060"/>
                </a:solidFill>
              </a:rPr>
              <a:t>Two Levels of RM</a:t>
            </a:r>
          </a:p>
        </p:txBody>
      </p:sp>
      <p:pic>
        <p:nvPicPr>
          <p:cNvPr id="399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07805" y="1300680"/>
            <a:ext cx="9348726" cy="4830762"/>
          </a:xfrm>
          <a:noFill/>
        </p:spPr>
      </p:pic>
      <p:sp>
        <p:nvSpPr>
          <p:cNvPr id="4" name="TextBox 6"/>
          <p:cNvSpPr txBox="1">
            <a:spLocks noChangeArrowheads="1"/>
          </p:cNvSpPr>
          <p:nvPr/>
        </p:nvSpPr>
        <p:spPr bwMode="auto">
          <a:xfrm>
            <a:off x="9082355" y="5954231"/>
            <a:ext cx="2804846" cy="461665"/>
          </a:xfrm>
          <a:prstGeom prst="rect">
            <a:avLst/>
          </a:prstGeom>
          <a:noFill/>
          <a:ln w="9525">
            <a:noFill/>
            <a:miter lim="800000"/>
            <a:headEnd/>
            <a:tailEnd/>
          </a:ln>
        </p:spPr>
        <p:txBody>
          <a:bodyPr wrap="square">
            <a:spAutoFit/>
          </a:bodyPr>
          <a:lstStyle/>
          <a:p>
            <a:pPr algn="l" eaLnBrk="1" hangingPunct="1">
              <a:buClr>
                <a:srgbClr val="002060"/>
              </a:buClr>
              <a:defRPr/>
            </a:pPr>
            <a:r>
              <a:rPr lang="en-US" sz="2400">
                <a:solidFill>
                  <a:srgbClr val="002060"/>
                </a:solidFill>
              </a:rPr>
              <a:t>DAFI 90-802 (p.15)</a:t>
            </a:r>
          </a:p>
        </p:txBody>
      </p:sp>
    </p:spTree>
    <p:extLst>
      <p:ext uri="{BB962C8B-B14F-4D97-AF65-F5344CB8AC3E}">
        <p14:creationId xmlns:p14="http://schemas.microsoft.com/office/powerpoint/2010/main" val="53665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02159-9E21-DC09-9D6C-D29C7D106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D66B5-BD8C-E3BC-70F8-15B1FDF8EC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08F0F7-06A4-0C0A-EF09-97533E9A82BF}"/>
              </a:ext>
            </a:extLst>
          </p:cNvPr>
          <p:cNvSpPr>
            <a:spLocks noGrp="1"/>
          </p:cNvSpPr>
          <p:nvPr>
            <p:ph idx="1"/>
          </p:nvPr>
        </p:nvSpPr>
        <p:spPr/>
        <p:txBody>
          <a:bodyPr/>
          <a:lstStyle/>
          <a:p>
            <a:pPr marL="0" indent="0" algn="ctr">
              <a:buNone/>
            </a:pPr>
            <a:endParaRPr lang="en-US" sz="8800"/>
          </a:p>
          <a:p>
            <a:pPr marL="0" indent="0" algn="ctr">
              <a:buNone/>
            </a:pPr>
            <a:r>
              <a:rPr lang="en-US" sz="8800"/>
              <a:t>RM Process</a:t>
            </a:r>
          </a:p>
        </p:txBody>
      </p:sp>
    </p:spTree>
    <p:extLst>
      <p:ext uri="{BB962C8B-B14F-4D97-AF65-F5344CB8AC3E}">
        <p14:creationId xmlns:p14="http://schemas.microsoft.com/office/powerpoint/2010/main" val="210254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1837-C2D3-4DA0-A346-25030EA14E01}"/>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B0C83A6B-18DF-0ACD-A19A-9D7ED8E37668}"/>
              </a:ext>
            </a:extLst>
          </p:cNvPr>
          <p:cNvSpPr>
            <a:spLocks noGrp="1"/>
          </p:cNvSpPr>
          <p:nvPr>
            <p:ph idx="1"/>
          </p:nvPr>
        </p:nvSpPr>
        <p:spPr/>
        <p:txBody>
          <a:bodyPr/>
          <a:lstStyle/>
          <a:p>
            <a:r>
              <a:rPr lang="en-US" sz="3600" dirty="0"/>
              <a:t>Purpose</a:t>
            </a:r>
          </a:p>
          <a:p>
            <a:r>
              <a:rPr lang="en-US" sz="3600" dirty="0"/>
              <a:t>Requirements</a:t>
            </a:r>
          </a:p>
          <a:p>
            <a:r>
              <a:rPr lang="en-US" sz="3600" dirty="0"/>
              <a:t>RM Fundamentals</a:t>
            </a:r>
          </a:p>
          <a:p>
            <a:r>
              <a:rPr lang="en-US" sz="3600" dirty="0"/>
              <a:t>RM Refresher</a:t>
            </a:r>
          </a:p>
          <a:p>
            <a:pPr lvl="1"/>
            <a:r>
              <a:rPr lang="en-US" sz="3300" dirty="0"/>
              <a:t>Concepts</a:t>
            </a:r>
          </a:p>
          <a:p>
            <a:pPr lvl="1"/>
            <a:r>
              <a:rPr lang="en-US" sz="3300" dirty="0"/>
              <a:t>Process</a:t>
            </a:r>
          </a:p>
          <a:p>
            <a:pPr lvl="1"/>
            <a:r>
              <a:rPr lang="en-US" sz="3300" dirty="0"/>
              <a:t>Tools</a:t>
            </a:r>
          </a:p>
          <a:p>
            <a:r>
              <a:rPr lang="en-US" sz="3600" dirty="0"/>
              <a:t>RM Exercise</a:t>
            </a:r>
          </a:p>
          <a:p>
            <a:r>
              <a:rPr lang="en-US" sz="3600" dirty="0"/>
              <a:t>Summary</a:t>
            </a:r>
          </a:p>
        </p:txBody>
      </p:sp>
      <p:pic>
        <p:nvPicPr>
          <p:cNvPr id="1026" name="Picture 2">
            <a:extLst>
              <a:ext uri="{FF2B5EF4-FFF2-40B4-BE49-F238E27FC236}">
                <a16:creationId xmlns:a16="http://schemas.microsoft.com/office/drawing/2014/main" id="{C1A2DF75-398B-40A9-33E3-3BC52984A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1674248"/>
            <a:ext cx="4118118" cy="412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0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5-Step (AF Logo shrink)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3813"/>
            <a:ext cx="5105400" cy="497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4"/>
          <p:cNvSpPr>
            <a:spLocks noChangeArrowheads="1"/>
          </p:cNvSpPr>
          <p:nvPr/>
        </p:nvSpPr>
        <p:spPr bwMode="auto">
          <a:xfrm>
            <a:off x="905608" y="53975"/>
            <a:ext cx="9400445" cy="86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spcBef>
                <a:spcPct val="20000"/>
              </a:spcBef>
              <a:buClr>
                <a:srgbClr val="151C77"/>
              </a:buClr>
              <a:buSzPct val="80000"/>
              <a:buFont typeface="Wingdings" panose="05000000000000000000" pitchFamily="2" charset="2"/>
              <a:buChar char="n"/>
              <a:defRPr sz="2400" b="1">
                <a:solidFill>
                  <a:schemeClr val="tx1"/>
                </a:solidFill>
                <a:latin typeface="Arial" panose="020B0604020202020204" pitchFamily="34" charset="0"/>
              </a:defRPr>
            </a:lvl1pPr>
            <a:lvl2pPr marL="742950" indent="-285750">
              <a:spcBef>
                <a:spcPct val="20000"/>
              </a:spcBef>
              <a:buClr>
                <a:srgbClr val="151C77"/>
              </a:buClr>
              <a:buSzPct val="80000"/>
              <a:buFont typeface="Wingdings" panose="05000000000000000000" pitchFamily="2" charset="2"/>
              <a:buChar char="n"/>
              <a:defRPr sz="2200" b="1">
                <a:solidFill>
                  <a:schemeClr val="tx1"/>
                </a:solidFill>
                <a:latin typeface="Arial" panose="020B0604020202020204" pitchFamily="34" charset="0"/>
              </a:defRPr>
            </a:lvl2pPr>
            <a:lvl3pPr marL="1143000" indent="-228600">
              <a:spcBef>
                <a:spcPct val="20000"/>
              </a:spcBef>
              <a:buClr>
                <a:srgbClr val="151C77"/>
              </a:buClr>
              <a:buSzPct val="80000"/>
              <a:buFont typeface="Wingdings" panose="05000000000000000000" pitchFamily="2" charset="2"/>
              <a:buChar char="n"/>
              <a:defRPr b="1">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3200" b="0">
                <a:solidFill>
                  <a:srgbClr val="002060"/>
                </a:solidFill>
              </a:rPr>
              <a:t>The Deliberative 5-Step RM Process</a:t>
            </a:r>
          </a:p>
        </p:txBody>
      </p:sp>
      <p:sp>
        <p:nvSpPr>
          <p:cNvPr id="41990" name="Rectangle 5"/>
          <p:cNvSpPr>
            <a:spLocks noChangeArrowheads="1"/>
          </p:cNvSpPr>
          <p:nvPr/>
        </p:nvSpPr>
        <p:spPr bwMode="auto">
          <a:xfrm>
            <a:off x="578224" y="1543050"/>
            <a:ext cx="10797988"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457200" indent="-457200">
              <a:spcBef>
                <a:spcPct val="20000"/>
              </a:spcBef>
              <a:buClr>
                <a:srgbClr val="151C77"/>
              </a:buClr>
              <a:buSzPct val="80000"/>
              <a:buFont typeface="Wingdings" panose="05000000000000000000" pitchFamily="2" charset="2"/>
              <a:buChar char="n"/>
              <a:defRPr sz="2400" b="1">
                <a:solidFill>
                  <a:schemeClr val="tx1"/>
                </a:solidFill>
                <a:latin typeface="Arial" panose="020B0604020202020204" pitchFamily="34" charset="0"/>
              </a:defRPr>
            </a:lvl1pPr>
            <a:lvl2pPr marL="742950" indent="-285750">
              <a:spcBef>
                <a:spcPct val="20000"/>
              </a:spcBef>
              <a:buClr>
                <a:srgbClr val="151C77"/>
              </a:buClr>
              <a:buSzPct val="80000"/>
              <a:buFont typeface="Wingdings" panose="05000000000000000000" pitchFamily="2" charset="2"/>
              <a:buChar char="n"/>
              <a:defRPr sz="2200" b="1">
                <a:solidFill>
                  <a:schemeClr val="tx1"/>
                </a:solidFill>
                <a:latin typeface="Arial" panose="020B0604020202020204" pitchFamily="34" charset="0"/>
              </a:defRPr>
            </a:lvl2pPr>
            <a:lvl3pPr marL="1143000" indent="-228600">
              <a:spcBef>
                <a:spcPct val="20000"/>
              </a:spcBef>
              <a:buClr>
                <a:srgbClr val="151C77"/>
              </a:buClr>
              <a:buSzPct val="80000"/>
              <a:buFont typeface="Wingdings" panose="05000000000000000000" pitchFamily="2" charset="2"/>
              <a:buChar char="n"/>
              <a:defRPr b="1">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l">
              <a:spcBef>
                <a:spcPts val="2400"/>
              </a:spcBef>
              <a:buClrTx/>
              <a:buSzPct val="100000"/>
              <a:buFont typeface="Arial" panose="020B0604020202020204" pitchFamily="34" charset="0"/>
              <a:buAutoNum type="arabicPeriod"/>
            </a:pPr>
            <a:r>
              <a:rPr lang="en-US" altLang="en-US" sz="2800" b="0">
                <a:solidFill>
                  <a:srgbClr val="002060"/>
                </a:solidFill>
              </a:rPr>
              <a:t>Identify hazards</a:t>
            </a:r>
          </a:p>
          <a:p>
            <a:pPr algn="l">
              <a:lnSpc>
                <a:spcPct val="150000"/>
              </a:lnSpc>
              <a:spcBef>
                <a:spcPts val="2400"/>
              </a:spcBef>
              <a:buClrTx/>
              <a:buSzPct val="100000"/>
              <a:buFont typeface="Arial" panose="020B0604020202020204" pitchFamily="34" charset="0"/>
              <a:buAutoNum type="arabicPeriod"/>
            </a:pPr>
            <a:r>
              <a:rPr lang="en-US" altLang="en-US" sz="2800" b="0">
                <a:solidFill>
                  <a:srgbClr val="002060"/>
                </a:solidFill>
              </a:rPr>
              <a:t>Assess hazards</a:t>
            </a:r>
          </a:p>
          <a:p>
            <a:pPr algn="l">
              <a:spcBef>
                <a:spcPts val="2400"/>
              </a:spcBef>
              <a:buClrTx/>
              <a:buSzPct val="100000"/>
              <a:buFont typeface="Arial" panose="020B0604020202020204" pitchFamily="34" charset="0"/>
              <a:buAutoNum type="arabicPeriod"/>
            </a:pPr>
            <a:r>
              <a:rPr lang="en-US" altLang="en-US" sz="2800" b="0">
                <a:solidFill>
                  <a:srgbClr val="002060"/>
                </a:solidFill>
              </a:rPr>
              <a:t>Develop controls &amp;</a:t>
            </a:r>
            <a:br>
              <a:rPr lang="en-US" altLang="en-US" sz="2800" b="0">
                <a:solidFill>
                  <a:srgbClr val="002060"/>
                </a:solidFill>
              </a:rPr>
            </a:br>
            <a:r>
              <a:rPr lang="en-US" altLang="en-US" sz="2800" b="0">
                <a:solidFill>
                  <a:srgbClr val="002060"/>
                </a:solidFill>
              </a:rPr>
              <a:t>make decisions</a:t>
            </a:r>
          </a:p>
          <a:p>
            <a:pPr algn="l">
              <a:spcBef>
                <a:spcPts val="2400"/>
              </a:spcBef>
              <a:buClrTx/>
              <a:buSzPct val="100000"/>
              <a:buFont typeface="Arial" panose="020B0604020202020204" pitchFamily="34" charset="0"/>
              <a:buAutoNum type="arabicPeriod"/>
            </a:pPr>
            <a:r>
              <a:rPr lang="en-US" altLang="en-US" sz="2800" b="0">
                <a:solidFill>
                  <a:srgbClr val="002060"/>
                </a:solidFill>
              </a:rPr>
              <a:t>Implement controls</a:t>
            </a:r>
          </a:p>
          <a:p>
            <a:pPr algn="l">
              <a:spcBef>
                <a:spcPts val="2400"/>
              </a:spcBef>
              <a:buClrTx/>
              <a:buSzPct val="100000"/>
              <a:buFont typeface="Arial" panose="020B0604020202020204" pitchFamily="34" charset="0"/>
              <a:buAutoNum type="arabicPeriod"/>
            </a:pPr>
            <a:r>
              <a:rPr lang="en-US" altLang="en-US" sz="2800" b="0">
                <a:solidFill>
                  <a:srgbClr val="002060"/>
                </a:solidFill>
              </a:rPr>
              <a:t>Supervise &amp; evaluate </a:t>
            </a:r>
            <a:br>
              <a:rPr lang="en-US" altLang="en-US" sz="2800" b="0">
                <a:solidFill>
                  <a:srgbClr val="002060"/>
                </a:solidFill>
              </a:rPr>
            </a:br>
            <a:r>
              <a:rPr lang="en-US" altLang="en-US" sz="2800" b="0">
                <a:solidFill>
                  <a:srgbClr val="002060"/>
                </a:solidFill>
              </a:rPr>
              <a:t>effectiveness of controls – repeat!</a:t>
            </a:r>
          </a:p>
        </p:txBody>
      </p:sp>
    </p:spTree>
    <p:extLst>
      <p:ext uri="{BB962C8B-B14F-4D97-AF65-F5344CB8AC3E}">
        <p14:creationId xmlns:p14="http://schemas.microsoft.com/office/powerpoint/2010/main" val="2250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8"/>
          <p:cNvGrpSpPr>
            <a:grpSpLocks/>
          </p:cNvGrpSpPr>
          <p:nvPr/>
        </p:nvGrpSpPr>
        <p:grpSpPr bwMode="auto">
          <a:xfrm>
            <a:off x="3402027" y="1349842"/>
            <a:ext cx="5384987" cy="5022383"/>
            <a:chOff x="182880" y="3200400"/>
            <a:chExt cx="3352800" cy="3268876"/>
          </a:xfrm>
        </p:grpSpPr>
        <p:pic>
          <p:nvPicPr>
            <p:cNvPr id="24583" name="Picture 29" descr="5-Step (AF Logo shrink)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 y="3200400"/>
              <a:ext cx="3352800" cy="326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Oval 30"/>
            <p:cNvSpPr>
              <a:spLocks noChangeArrowheads="1"/>
            </p:cNvSpPr>
            <p:nvPr/>
          </p:nvSpPr>
          <p:spPr bwMode="auto">
            <a:xfrm>
              <a:off x="2093976" y="3621024"/>
              <a:ext cx="838200" cy="609600"/>
            </a:xfrm>
            <a:prstGeom prst="ellipse">
              <a:avLst/>
            </a:prstGeom>
            <a:solidFill>
              <a:srgbClr val="00B0F0">
                <a:alpha val="25098"/>
              </a:srgbClr>
            </a:solidFill>
            <a:ln w="12700" cap="sq" algn="ctr">
              <a:solidFill>
                <a:schemeClr val="tx1"/>
              </a:solidFill>
              <a:round/>
              <a:headEnd type="none" w="sm" len="sm"/>
              <a:tailEnd type="none" w="sm" len="sm"/>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grpSp>
      <p:sp>
        <p:nvSpPr>
          <p:cNvPr id="24581" name="Rectangle 4"/>
          <p:cNvSpPr>
            <a:spLocks noGrp="1" noChangeArrowheads="1"/>
          </p:cNvSpPr>
          <p:nvPr>
            <p:ph type="title"/>
          </p:nvPr>
        </p:nvSpPr>
        <p:spPr>
          <a:xfrm>
            <a:off x="800594" y="126206"/>
            <a:ext cx="10296525" cy="719138"/>
          </a:xfrm>
          <a:noFill/>
        </p:spPr>
        <p:txBody>
          <a:bodyPr lIns="90488" tIns="44450" rIns="90488" bIns="44450" anchor="b"/>
          <a:lstStyle/>
          <a:p>
            <a:pPr eaLnBrk="1" hangingPunct="1">
              <a:lnSpc>
                <a:spcPct val="90000"/>
              </a:lnSpc>
            </a:pPr>
            <a:r>
              <a:rPr lang="en-US" altLang="en-US" b="0">
                <a:solidFill>
                  <a:srgbClr val="002060"/>
                </a:solidFill>
              </a:rPr>
              <a:t>Step 1 – Identify the Hazards</a:t>
            </a:r>
          </a:p>
        </p:txBody>
      </p:sp>
    </p:spTree>
    <p:extLst>
      <p:ext uri="{BB962C8B-B14F-4D97-AF65-F5344CB8AC3E}">
        <p14:creationId xmlns:p14="http://schemas.microsoft.com/office/powerpoint/2010/main" val="18314548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Grp="1" noChangeArrowheads="1"/>
          </p:cNvSpPr>
          <p:nvPr>
            <p:ph type="title"/>
          </p:nvPr>
        </p:nvSpPr>
        <p:spPr>
          <a:noFill/>
        </p:spPr>
        <p:txBody>
          <a:bodyPr lIns="90488" tIns="44450" rIns="90488" bIns="44450" anchor="b"/>
          <a:lstStyle/>
          <a:p>
            <a:pPr eaLnBrk="1" hangingPunct="1">
              <a:lnSpc>
                <a:spcPct val="90000"/>
              </a:lnSpc>
            </a:pPr>
            <a:r>
              <a:rPr lang="en-US" altLang="en-US" b="0">
                <a:solidFill>
                  <a:srgbClr val="002060"/>
                </a:solidFill>
              </a:rPr>
              <a:t>Hazard Defined</a:t>
            </a:r>
          </a:p>
        </p:txBody>
      </p:sp>
      <p:sp>
        <p:nvSpPr>
          <p:cNvPr id="24582" name="Rectangle 5"/>
          <p:cNvSpPr>
            <a:spLocks noGrp="1" noChangeArrowheads="1"/>
          </p:cNvSpPr>
          <p:nvPr>
            <p:ph type="body" idx="1"/>
          </p:nvPr>
        </p:nvSpPr>
        <p:spPr>
          <a:xfrm>
            <a:off x="501445" y="1440890"/>
            <a:ext cx="11248103" cy="4967286"/>
          </a:xfrm>
          <a:noFill/>
        </p:spPr>
        <p:txBody>
          <a:bodyPr vert="horz" wrap="square" lIns="90488" tIns="44450" rIns="90488" bIns="44450" numCol="1" anchor="t" anchorCtr="0" compatLnSpc="1">
            <a:prstTxWarp prst="textNoShape">
              <a:avLst/>
            </a:prstTxWarp>
          </a:bodyPr>
          <a:lstStyle/>
          <a:p>
            <a:pPr marL="0" indent="0">
              <a:buSzPct val="100000"/>
              <a:buNone/>
            </a:pPr>
            <a:r>
              <a:rPr lang="en-US" altLang="en-US" sz="2400"/>
              <a:t>“Any real or potential condition that can cause </a:t>
            </a:r>
            <a:r>
              <a:rPr lang="en-US" altLang="en-US" sz="2400" u="sng"/>
              <a:t>injury, illness, or death to personnel </a:t>
            </a:r>
            <a:r>
              <a:rPr lang="en-US" altLang="en-US" sz="2400"/>
              <a:t>or </a:t>
            </a:r>
            <a:r>
              <a:rPr lang="en-US" altLang="en-US" sz="2400" u="sng"/>
              <a:t>damage to or loss of equipment or property</a:t>
            </a:r>
            <a:r>
              <a:rPr lang="en-US" altLang="en-US" sz="2400"/>
              <a:t>, </a:t>
            </a:r>
            <a:r>
              <a:rPr lang="en-US" altLang="en-US" sz="2400" u="sng"/>
              <a:t>mission degradation</a:t>
            </a:r>
            <a:r>
              <a:rPr lang="en-US" altLang="en-US" sz="2400"/>
              <a:t>.”</a:t>
            </a:r>
          </a:p>
          <a:p>
            <a:pPr marL="0" indent="0">
              <a:buSzPct val="100000"/>
              <a:buNone/>
            </a:pPr>
            <a:r>
              <a:rPr lang="en-US" altLang="en-US" sz="2400"/>
              <a:t>								        </a:t>
            </a:r>
            <a:r>
              <a:rPr lang="en-US" altLang="en-US" sz="2400" err="1"/>
              <a:t>DoDI</a:t>
            </a:r>
            <a:r>
              <a:rPr lang="en-US" altLang="en-US" sz="2400"/>
              <a:t> 6055.01 (p.40)</a:t>
            </a:r>
          </a:p>
          <a:p>
            <a:pPr marL="0" indent="0">
              <a:buSzPct val="100000"/>
              <a:buNone/>
            </a:pPr>
            <a:r>
              <a:rPr lang="en-US" altLang="en-US" sz="2400"/>
              <a:t>									    AFPD 90-8 (p.8)</a:t>
            </a:r>
          </a:p>
          <a:p>
            <a:pPr marL="0" indent="0">
              <a:buSzPct val="100000"/>
              <a:buNone/>
            </a:pPr>
            <a:endParaRPr lang="en-US" altLang="en-US" sz="1200"/>
          </a:p>
          <a:p>
            <a:pPr marL="0" indent="0">
              <a:buSzPct val="100000"/>
              <a:buNone/>
            </a:pPr>
            <a:endParaRPr lang="en-US" altLang="en-US" sz="1200"/>
          </a:p>
          <a:p>
            <a:pPr marL="0" indent="0">
              <a:buSzPct val="100000"/>
              <a:buNone/>
            </a:pPr>
            <a:r>
              <a:rPr lang="en-US" altLang="en-US" sz="2400"/>
              <a:t>“A condition with the potential to cause </a:t>
            </a:r>
            <a:r>
              <a:rPr lang="en-US" altLang="en-US" sz="2400" u="sng"/>
              <a:t>injury, illness or death of personnel</a:t>
            </a:r>
            <a:r>
              <a:rPr lang="en-US" altLang="en-US" sz="2400"/>
              <a:t>, </a:t>
            </a:r>
            <a:r>
              <a:rPr lang="en-US" altLang="en-US" sz="2400" u="sng"/>
              <a:t>damage to or loss of equipment or property</a:t>
            </a:r>
            <a:r>
              <a:rPr lang="en-US" altLang="en-US" sz="2400"/>
              <a:t>, or </a:t>
            </a:r>
            <a:r>
              <a:rPr lang="en-US" altLang="en-US" sz="2400" u="sng"/>
              <a:t>mission degradation</a:t>
            </a:r>
            <a:r>
              <a:rPr lang="en-US" altLang="en-US" sz="2400"/>
              <a:t>.”	        							                                   </a:t>
            </a:r>
            <a:r>
              <a:rPr lang="en-US" altLang="en-US" sz="2400" err="1"/>
              <a:t>DAFI</a:t>
            </a:r>
            <a:r>
              <a:rPr lang="en-US" altLang="en-US" sz="2400"/>
              <a:t> 90-802 (p.29)</a:t>
            </a:r>
          </a:p>
          <a:p>
            <a:pPr marL="0" indent="0">
              <a:buSzPct val="100000"/>
              <a:buNone/>
            </a:pPr>
            <a:r>
              <a:rPr lang="en-US" altLang="en-US" sz="2400"/>
              <a:t>                                                                                             DAFPAM 90-803 (p.46)</a:t>
            </a:r>
          </a:p>
          <a:p>
            <a:pPr marL="0" indent="0">
              <a:buSzPct val="100000"/>
              <a:buNone/>
            </a:pPr>
            <a:endParaRPr lang="en-US" altLang="en-US" sz="2400"/>
          </a:p>
          <a:p>
            <a:endParaRPr lang="en-US" altLang="en-US" sz="2000" b="1"/>
          </a:p>
          <a:p>
            <a:pPr eaLnBrk="1" hangingPunct="1">
              <a:lnSpc>
                <a:spcPct val="90000"/>
              </a:lnSpc>
              <a:buFontTx/>
              <a:buNone/>
            </a:pPr>
            <a:endParaRPr lang="en-US" altLang="en-US"/>
          </a:p>
        </p:txBody>
      </p:sp>
    </p:spTree>
    <p:extLst>
      <p:ext uri="{BB962C8B-B14F-4D97-AF65-F5344CB8AC3E}">
        <p14:creationId xmlns:p14="http://schemas.microsoft.com/office/powerpoint/2010/main" val="815919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62" y="2636837"/>
            <a:ext cx="974911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4"/>
          <p:cNvSpPr>
            <a:spLocks noGrp="1" noChangeArrowheads="1"/>
          </p:cNvSpPr>
          <p:nvPr>
            <p:ph type="title"/>
          </p:nvPr>
        </p:nvSpPr>
        <p:spPr>
          <a:xfrm>
            <a:off x="857475" y="209724"/>
            <a:ext cx="8762260" cy="628475"/>
          </a:xfrm>
          <a:noFill/>
        </p:spPr>
        <p:txBody>
          <a:bodyPr lIns="90488" tIns="44450" rIns="90488" bIns="44450" anchor="b"/>
          <a:lstStyle/>
          <a:p>
            <a:pPr eaLnBrk="1" hangingPunct="1">
              <a:lnSpc>
                <a:spcPct val="90000"/>
              </a:lnSpc>
            </a:pPr>
            <a:r>
              <a:rPr lang="en-US" altLang="en-US" b="0">
                <a:solidFill>
                  <a:srgbClr val="002060"/>
                </a:solidFill>
              </a:rPr>
              <a:t>Step 1 – Identify the Hazards</a:t>
            </a:r>
          </a:p>
        </p:txBody>
      </p:sp>
    </p:spTree>
    <p:extLst>
      <p:ext uri="{BB962C8B-B14F-4D97-AF65-F5344CB8AC3E}">
        <p14:creationId xmlns:p14="http://schemas.microsoft.com/office/powerpoint/2010/main" val="33303135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4"/>
          <p:cNvSpPr>
            <a:spLocks noGrp="1" noChangeArrowheads="1"/>
          </p:cNvSpPr>
          <p:nvPr>
            <p:ph type="body" idx="1"/>
          </p:nvPr>
        </p:nvSpPr>
        <p:spPr>
          <a:xfrm>
            <a:off x="558302" y="3446206"/>
            <a:ext cx="11263374" cy="2698955"/>
          </a:xfrm>
          <a:noFill/>
        </p:spPr>
        <p:txBody>
          <a:bodyPr vert="horz" wrap="square" lIns="90488" tIns="44450" rIns="90488" bIns="44450" numCol="1" anchor="t" anchorCtr="0" compatLnSpc="1">
            <a:prstTxWarp prst="textNoShape">
              <a:avLst/>
            </a:prstTxWarp>
          </a:bodyPr>
          <a:lstStyle/>
          <a:p>
            <a:pPr eaLnBrk="1" hangingPunct="1">
              <a:spcBef>
                <a:spcPts val="0"/>
              </a:spcBef>
              <a:spcAft>
                <a:spcPts val="600"/>
              </a:spcAft>
              <a:buFont typeface="Arial" panose="020B0604020202020204" pitchFamily="34" charset="0"/>
              <a:buChar char="•"/>
            </a:pPr>
            <a:r>
              <a:rPr lang="en-US" altLang="en-US" sz="2400"/>
              <a:t>Mission statements, planning documents, and other resources</a:t>
            </a:r>
          </a:p>
          <a:p>
            <a:pPr eaLnBrk="1" hangingPunct="1">
              <a:spcBef>
                <a:spcPts val="0"/>
              </a:spcBef>
              <a:spcAft>
                <a:spcPts val="600"/>
              </a:spcAft>
              <a:buFont typeface="Arial" panose="020B0604020202020204" pitchFamily="34" charset="0"/>
              <a:buChar char="•"/>
            </a:pPr>
            <a:r>
              <a:rPr lang="en-US" altLang="en-US" sz="2400"/>
              <a:t>Major phases or steps</a:t>
            </a:r>
          </a:p>
          <a:p>
            <a:pPr eaLnBrk="1" hangingPunct="1">
              <a:spcBef>
                <a:spcPts val="0"/>
              </a:spcBef>
              <a:spcAft>
                <a:spcPts val="600"/>
              </a:spcAft>
              <a:buFont typeface="Arial" panose="020B0604020202020204" pitchFamily="34" charset="0"/>
              <a:buChar char="•"/>
            </a:pPr>
            <a:r>
              <a:rPr lang="en-US" altLang="en-US" sz="2400"/>
              <a:t>Key capabilities &amp; required resources</a:t>
            </a:r>
          </a:p>
          <a:p>
            <a:pPr eaLnBrk="1" hangingPunct="1">
              <a:spcBef>
                <a:spcPts val="0"/>
              </a:spcBef>
              <a:spcAft>
                <a:spcPts val="600"/>
              </a:spcAft>
              <a:buFont typeface="Arial" panose="020B0604020202020204" pitchFamily="34" charset="0"/>
              <a:buChar char="•"/>
            </a:pPr>
            <a:r>
              <a:rPr lang="en-US" altLang="en-US" sz="2400"/>
              <a:t>Past issues or mishaps</a:t>
            </a:r>
          </a:p>
          <a:p>
            <a:pPr eaLnBrk="1" hangingPunct="1">
              <a:spcBef>
                <a:spcPts val="0"/>
              </a:spcBef>
              <a:spcAft>
                <a:spcPts val="600"/>
              </a:spcAft>
              <a:buFont typeface="Arial" panose="020B0604020202020204" pitchFamily="34" charset="0"/>
              <a:buChar char="•"/>
            </a:pPr>
            <a:r>
              <a:rPr lang="en-US" altLang="en-US" sz="2400"/>
              <a:t>Utilize experienced personnel for input on planning</a:t>
            </a:r>
          </a:p>
        </p:txBody>
      </p:sp>
      <p:graphicFrame>
        <p:nvGraphicFramePr>
          <p:cNvPr id="5" name="Diagram 4"/>
          <p:cNvGraphicFramePr/>
          <p:nvPr/>
        </p:nvGraphicFramePr>
        <p:xfrm>
          <a:off x="4258603" y="1394178"/>
          <a:ext cx="3643489" cy="1806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4"/>
          <p:cNvSpPr>
            <a:spLocks noGrp="1" noChangeArrowheads="1"/>
          </p:cNvSpPr>
          <p:nvPr>
            <p:ph type="title"/>
          </p:nvPr>
        </p:nvSpPr>
        <p:spPr>
          <a:xfrm>
            <a:off x="819182" y="134223"/>
            <a:ext cx="8762260" cy="698441"/>
          </a:xfrm>
          <a:noFill/>
        </p:spPr>
        <p:txBody>
          <a:bodyPr lIns="90488" tIns="44450" rIns="90488" bIns="44450" anchor="b"/>
          <a:lstStyle/>
          <a:p>
            <a:pPr eaLnBrk="1" hangingPunct="1">
              <a:lnSpc>
                <a:spcPct val="90000"/>
              </a:lnSpc>
            </a:pPr>
            <a:r>
              <a:rPr lang="en-US" altLang="en-US" b="0">
                <a:solidFill>
                  <a:srgbClr val="002060"/>
                </a:solidFill>
              </a:rPr>
              <a:t>Step 1 – Identify the Hazards</a:t>
            </a:r>
          </a:p>
        </p:txBody>
      </p:sp>
    </p:spTree>
    <p:extLst>
      <p:ext uri="{BB962C8B-B14F-4D97-AF65-F5344CB8AC3E}">
        <p14:creationId xmlns:p14="http://schemas.microsoft.com/office/powerpoint/2010/main" val="14438342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body" idx="1"/>
          </p:nvPr>
        </p:nvSpPr>
        <p:spPr>
          <a:xfrm>
            <a:off x="517571" y="3950225"/>
            <a:ext cx="11133655" cy="2219518"/>
          </a:xfrm>
          <a:noFill/>
        </p:spPr>
        <p:txBody>
          <a:bodyPr vert="horz" wrap="square" lIns="90488" tIns="44450" rIns="90488" bIns="44450" numCol="1" anchor="t" anchorCtr="0" compatLnSpc="1">
            <a:prstTxWarp prst="textNoShape">
              <a:avLst/>
            </a:prstTxWarp>
          </a:bodyPr>
          <a:lstStyle/>
          <a:p>
            <a:pPr marL="339725" lvl="1" indent="0" eaLnBrk="1" hangingPunct="1">
              <a:spcBef>
                <a:spcPts val="575"/>
              </a:spcBef>
              <a:buClr>
                <a:schemeClr val="tx1"/>
              </a:buClr>
              <a:buNone/>
            </a:pPr>
            <a:endParaRPr lang="en-US" altLang="en-US" sz="2400"/>
          </a:p>
          <a:p>
            <a:pPr eaLnBrk="1" hangingPunct="1">
              <a:spcBef>
                <a:spcPts val="0"/>
              </a:spcBef>
              <a:spcAft>
                <a:spcPts val="600"/>
              </a:spcAft>
              <a:buFont typeface="Arial" panose="020B0604020202020204" pitchFamily="34" charset="0"/>
              <a:buChar char="•"/>
            </a:pPr>
            <a:r>
              <a:rPr lang="en-US" altLang="en-US" sz="2400"/>
              <a:t>List hazards associated with each step or phase of the operation or activity.</a:t>
            </a:r>
          </a:p>
          <a:p>
            <a:pPr marL="344488" indent="1588">
              <a:buSzPct val="100000"/>
              <a:buNone/>
            </a:pPr>
            <a:r>
              <a:rPr lang="en-US" altLang="en-US" sz="2400"/>
              <a:t>“A condition with the potential to cause injury, illness or death of personnel, damage to or loss of equipment or property, or mission degradation.”</a:t>
            </a:r>
            <a:endParaRPr lang="en-US" altLang="en-US" sz="2000"/>
          </a:p>
        </p:txBody>
      </p:sp>
      <p:grpSp>
        <p:nvGrpSpPr>
          <p:cNvPr id="6" name="Group 5"/>
          <p:cNvGrpSpPr/>
          <p:nvPr/>
        </p:nvGrpSpPr>
        <p:grpSpPr>
          <a:xfrm>
            <a:off x="4228602" y="2020710"/>
            <a:ext cx="3736622" cy="1550972"/>
            <a:chOff x="0" y="22966"/>
            <a:chExt cx="2811788" cy="1124715"/>
          </a:xfrm>
          <a:scene3d>
            <a:camera prst="orthographicFront"/>
            <a:lightRig rig="flat" dir="t"/>
          </a:scene3d>
        </p:grpSpPr>
        <p:sp>
          <p:nvSpPr>
            <p:cNvPr id="7" name="Chevron 6"/>
            <p:cNvSpPr/>
            <p:nvPr/>
          </p:nvSpPr>
          <p:spPr>
            <a:xfrm>
              <a:off x="0" y="22966"/>
              <a:ext cx="2811788" cy="1124715"/>
            </a:xfrm>
            <a:prstGeom prst="chevron">
              <a:avLst/>
            </a:prstGeom>
            <a:solidFill>
              <a:srgbClr val="92D05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9" name="Chevron 4"/>
            <p:cNvSpPr txBox="1"/>
            <p:nvPr/>
          </p:nvSpPr>
          <p:spPr>
            <a:xfrm>
              <a:off x="730747" y="22966"/>
              <a:ext cx="1755382" cy="11247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2400" b="1" i="1" kern="1200">
                  <a:solidFill>
                    <a:schemeClr val="tx1"/>
                  </a:solidFill>
                  <a:effectLst/>
                </a:rPr>
                <a:t>Action 2: </a:t>
              </a:r>
              <a:br>
                <a:rPr lang="en-US" sz="2400" b="1" i="1" kern="1200">
                  <a:solidFill>
                    <a:schemeClr val="tx1"/>
                  </a:solidFill>
                  <a:effectLst/>
                </a:rPr>
              </a:br>
              <a:r>
                <a:rPr lang="en-US" sz="2400" b="1" i="1" kern="1200">
                  <a:solidFill>
                    <a:schemeClr val="tx1"/>
                  </a:solidFill>
                  <a:effectLst/>
                </a:rPr>
                <a:t>List Hazards</a:t>
              </a:r>
            </a:p>
          </p:txBody>
        </p:sp>
      </p:grpSp>
      <p:sp>
        <p:nvSpPr>
          <p:cNvPr id="11" name="Rectangle 4"/>
          <p:cNvSpPr>
            <a:spLocks noGrp="1" noChangeArrowheads="1"/>
          </p:cNvSpPr>
          <p:nvPr>
            <p:ph type="title"/>
          </p:nvPr>
        </p:nvSpPr>
        <p:spPr>
          <a:xfrm>
            <a:off x="818571" y="152400"/>
            <a:ext cx="8762260" cy="642328"/>
          </a:xfrm>
          <a:noFill/>
        </p:spPr>
        <p:txBody>
          <a:bodyPr lIns="90488" tIns="44450" rIns="90488" bIns="44450" anchor="b"/>
          <a:lstStyle/>
          <a:p>
            <a:pPr eaLnBrk="1" hangingPunct="1">
              <a:lnSpc>
                <a:spcPct val="90000"/>
              </a:lnSpc>
            </a:pPr>
            <a:r>
              <a:rPr lang="en-US" altLang="en-US" b="0">
                <a:solidFill>
                  <a:srgbClr val="002060"/>
                </a:solidFill>
              </a:rPr>
              <a:t>Step 1 – Identify the Hazards</a:t>
            </a:r>
          </a:p>
        </p:txBody>
      </p:sp>
    </p:spTree>
    <p:extLst>
      <p:ext uri="{BB962C8B-B14F-4D97-AF65-F5344CB8AC3E}">
        <p14:creationId xmlns:p14="http://schemas.microsoft.com/office/powerpoint/2010/main" val="20001906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body" idx="1"/>
          </p:nvPr>
        </p:nvSpPr>
        <p:spPr>
          <a:xfrm>
            <a:off x="505292" y="3960292"/>
            <a:ext cx="11322423" cy="2140626"/>
          </a:xfrm>
          <a:noFill/>
        </p:spPr>
        <p:txBody>
          <a:bodyPr vert="horz" wrap="square" lIns="90488" tIns="44450" rIns="90488" bIns="44450" numCol="1" anchor="t" anchorCtr="0" compatLnSpc="1">
            <a:prstTxWarp prst="textNoShape">
              <a:avLst/>
            </a:prstTxWarp>
          </a:bodyPr>
          <a:lstStyle/>
          <a:p>
            <a:pPr eaLnBrk="1" hangingPunct="1">
              <a:spcBef>
                <a:spcPts val="575"/>
              </a:spcBef>
              <a:buFont typeface="Arial" panose="020B0604020202020204" pitchFamily="34" charset="0"/>
              <a:buChar char="•"/>
            </a:pPr>
            <a:r>
              <a:rPr lang="en-US" altLang="en-US" sz="2400"/>
              <a:t>List causes associated with each hazard identified.</a:t>
            </a:r>
          </a:p>
          <a:p>
            <a:pPr lvl="1" eaLnBrk="1" hangingPunct="1">
              <a:spcBef>
                <a:spcPts val="575"/>
              </a:spcBef>
            </a:pPr>
            <a:r>
              <a:rPr lang="en-US" altLang="en-US" sz="2400"/>
              <a:t>Identify “Root” causes of each hazard.</a:t>
            </a:r>
            <a:endParaRPr lang="en-US" altLang="en-US" sz="2400">
              <a:solidFill>
                <a:schemeClr val="accent6">
                  <a:lumMod val="50000"/>
                </a:schemeClr>
              </a:solidFill>
            </a:endParaRPr>
          </a:p>
          <a:p>
            <a:pPr lvl="1" eaLnBrk="1" hangingPunct="1">
              <a:spcBef>
                <a:spcPts val="575"/>
              </a:spcBef>
            </a:pPr>
            <a:r>
              <a:rPr lang="en-US" altLang="en-US" sz="2400"/>
              <a:t>Hazards may have multiple root causes.</a:t>
            </a:r>
          </a:p>
          <a:p>
            <a:pPr lvl="1" eaLnBrk="1" hangingPunct="1">
              <a:spcBef>
                <a:spcPts val="575"/>
              </a:spcBef>
            </a:pPr>
            <a:r>
              <a:rPr lang="en-US" altLang="en-US" sz="2400"/>
              <a:t>Risk Controls will be developed to eliminate or mitigate root causes.</a:t>
            </a:r>
            <a:endParaRPr lang="en-US" altLang="en-US" sz="2400" b="1"/>
          </a:p>
          <a:p>
            <a:pPr marL="457200" lvl="1" indent="0" eaLnBrk="1" hangingPunct="1">
              <a:spcBef>
                <a:spcPts val="575"/>
              </a:spcBef>
              <a:buClr>
                <a:schemeClr val="tx1"/>
              </a:buClr>
              <a:buNone/>
            </a:pPr>
            <a:endParaRPr lang="en-US" altLang="en-US" sz="2000" b="1"/>
          </a:p>
          <a:p>
            <a:pPr lvl="1" eaLnBrk="1" hangingPunct="1">
              <a:spcBef>
                <a:spcPts val="575"/>
              </a:spcBef>
              <a:buClr>
                <a:schemeClr val="tx1"/>
              </a:buClr>
              <a:buFont typeface="Arial" charset="0"/>
              <a:buChar char="•"/>
            </a:pPr>
            <a:endParaRPr lang="en-US" altLang="en-US" sz="1600" b="1"/>
          </a:p>
        </p:txBody>
      </p:sp>
      <p:grpSp>
        <p:nvGrpSpPr>
          <p:cNvPr id="5" name="Group 4"/>
          <p:cNvGrpSpPr/>
          <p:nvPr/>
        </p:nvGrpSpPr>
        <p:grpSpPr>
          <a:xfrm>
            <a:off x="4238073" y="1986844"/>
            <a:ext cx="3736622" cy="1528263"/>
            <a:chOff x="0" y="0"/>
            <a:chExt cx="1931254" cy="772501"/>
          </a:xfrm>
          <a:scene3d>
            <a:camera prst="orthographicFront"/>
            <a:lightRig rig="flat" dir="t"/>
          </a:scene3d>
        </p:grpSpPr>
        <p:sp>
          <p:nvSpPr>
            <p:cNvPr id="6" name="Chevron 5"/>
            <p:cNvSpPr/>
            <p:nvPr/>
          </p:nvSpPr>
          <p:spPr>
            <a:xfrm>
              <a:off x="0" y="0"/>
              <a:ext cx="1931254" cy="772501"/>
            </a:xfrm>
            <a:prstGeom prst="chevron">
              <a:avLst/>
            </a:prstGeom>
            <a:solidFill>
              <a:srgbClr val="7030A0">
                <a:alpha val="3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7" name="Chevron 4"/>
            <p:cNvSpPr txBox="1"/>
            <p:nvPr/>
          </p:nvSpPr>
          <p:spPr>
            <a:xfrm>
              <a:off x="386251" y="0"/>
              <a:ext cx="1158753" cy="7725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2400" b="1" i="1" kern="1200">
                  <a:solidFill>
                    <a:schemeClr val="tx1"/>
                  </a:solidFill>
                  <a:effectLst/>
                </a:rPr>
                <a:t>Action 3: </a:t>
              </a:r>
              <a:br>
                <a:rPr lang="en-US" sz="2400" b="1" i="1" kern="1200">
                  <a:solidFill>
                    <a:schemeClr val="tx1"/>
                  </a:solidFill>
                  <a:effectLst/>
                </a:rPr>
              </a:br>
              <a:r>
                <a:rPr lang="en-US" sz="2400" b="1" i="1" kern="1200">
                  <a:solidFill>
                    <a:schemeClr val="tx1"/>
                  </a:solidFill>
                  <a:effectLst/>
                </a:rPr>
                <a:t>List Causes</a:t>
              </a:r>
            </a:p>
          </p:txBody>
        </p:sp>
      </p:grpSp>
      <p:sp>
        <p:nvSpPr>
          <p:cNvPr id="10" name="Rectangle 4"/>
          <p:cNvSpPr>
            <a:spLocks noGrp="1" noChangeArrowheads="1"/>
          </p:cNvSpPr>
          <p:nvPr>
            <p:ph type="title"/>
          </p:nvPr>
        </p:nvSpPr>
        <p:spPr>
          <a:xfrm>
            <a:off x="1019583" y="152400"/>
            <a:ext cx="8762260" cy="604682"/>
          </a:xfrm>
          <a:noFill/>
        </p:spPr>
        <p:txBody>
          <a:bodyPr lIns="90488" tIns="44450" rIns="90488" bIns="44450" anchor="b"/>
          <a:lstStyle/>
          <a:p>
            <a:pPr eaLnBrk="1" hangingPunct="1">
              <a:lnSpc>
                <a:spcPct val="90000"/>
              </a:lnSpc>
            </a:pPr>
            <a:r>
              <a:rPr lang="en-US" altLang="en-US" b="0">
                <a:solidFill>
                  <a:srgbClr val="002060"/>
                </a:solidFill>
              </a:rPr>
              <a:t>Step 1 – Identify the Hazards</a:t>
            </a:r>
          </a:p>
        </p:txBody>
      </p:sp>
    </p:spTree>
    <p:extLst>
      <p:ext uri="{BB962C8B-B14F-4D97-AF65-F5344CB8AC3E}">
        <p14:creationId xmlns:p14="http://schemas.microsoft.com/office/powerpoint/2010/main" val="28822535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8"/>
          <p:cNvGrpSpPr>
            <a:grpSpLocks/>
          </p:cNvGrpSpPr>
          <p:nvPr/>
        </p:nvGrpSpPr>
        <p:grpSpPr bwMode="auto">
          <a:xfrm>
            <a:off x="3519507" y="1332088"/>
            <a:ext cx="5150027" cy="5003800"/>
            <a:chOff x="-891836" y="3207774"/>
            <a:chExt cx="3352800" cy="3268876"/>
          </a:xfrm>
        </p:grpSpPr>
        <p:pic>
          <p:nvPicPr>
            <p:cNvPr id="41991" name="Picture 29" descr="5-Step (AF Logo shrink)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836" y="3207774"/>
              <a:ext cx="3352800" cy="326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Oval 30"/>
            <p:cNvSpPr>
              <a:spLocks noChangeArrowheads="1"/>
            </p:cNvSpPr>
            <p:nvPr/>
          </p:nvSpPr>
          <p:spPr bwMode="auto">
            <a:xfrm>
              <a:off x="1407099" y="4783890"/>
              <a:ext cx="838200" cy="609600"/>
            </a:xfrm>
            <a:prstGeom prst="ellipse">
              <a:avLst/>
            </a:prstGeom>
            <a:solidFill>
              <a:srgbClr val="00B0F0">
                <a:alpha val="25098"/>
              </a:srgbClr>
            </a:solidFill>
            <a:ln w="12700" cap="sq" algn="ctr">
              <a:solidFill>
                <a:schemeClr val="tx1"/>
              </a:solidFill>
              <a:round/>
              <a:headEnd type="none" w="sm" len="sm"/>
              <a:tailEnd type="none" w="sm" len="sm"/>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grpSp>
      <p:sp>
        <p:nvSpPr>
          <p:cNvPr id="41990" name="Rectangle 4"/>
          <p:cNvSpPr>
            <a:spLocks noGrp="1" noChangeArrowheads="1"/>
          </p:cNvSpPr>
          <p:nvPr>
            <p:ph type="title"/>
          </p:nvPr>
        </p:nvSpPr>
        <p:spPr>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9292806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ChangeArrowheads="1"/>
          </p:cNvSpPr>
          <p:nvPr/>
        </p:nvSpPr>
        <p:spPr bwMode="auto">
          <a:xfrm>
            <a:off x="2590800" y="0"/>
            <a:ext cx="769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endParaRPr lang="en-US" altLang="en-US" b="1" i="1">
              <a:solidFill>
                <a:srgbClr val="000000"/>
              </a:solidFill>
            </a:endParaRPr>
          </a:p>
        </p:txBody>
      </p:sp>
      <p:pic>
        <p:nvPicPr>
          <p:cNvPr id="440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97" y="2728912"/>
            <a:ext cx="10488706"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 name="Rectangle 4"/>
          <p:cNvSpPr>
            <a:spLocks noGrp="1" noChangeArrowheads="1"/>
          </p:cNvSpPr>
          <p:nvPr>
            <p:ph type="title"/>
          </p:nvPr>
        </p:nvSpPr>
        <p:spPr>
          <a:xfrm>
            <a:off x="869797" y="152400"/>
            <a:ext cx="8762260" cy="685800"/>
          </a:xfrm>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38474207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512879" y="3969693"/>
            <a:ext cx="11308976" cy="1859844"/>
          </a:xfrm>
          <a:prstGeom prst="rect">
            <a:avLst/>
          </a:prstGeom>
          <a:noFill/>
          <a:ln w="12700">
            <a:noFill/>
            <a:miter lim="800000"/>
            <a:headEnd/>
            <a:tailEnd/>
          </a:ln>
        </p:spPr>
        <p:txBody>
          <a:bodyPr lIns="90488" tIns="44450" rIns="90488" bIns="44450"/>
          <a:lstStyle/>
          <a:p>
            <a:pPr marL="346075" indent="-346075" algn="l">
              <a:spcAft>
                <a:spcPts val="600"/>
              </a:spcAft>
              <a:buClr>
                <a:srgbClr val="002060"/>
              </a:buClr>
              <a:buSzPct val="80000"/>
              <a:buFont typeface="Arial" panose="020B0604020202020204" pitchFamily="34" charset="0"/>
              <a:buChar char="•"/>
              <a:defRPr/>
            </a:pPr>
            <a:r>
              <a:rPr lang="en-US" sz="2800">
                <a:solidFill>
                  <a:srgbClr val="002060"/>
                </a:solidFill>
                <a:latin typeface="Arial" panose="020B0604020202020204" pitchFamily="34" charset="0"/>
                <a:cs typeface="Arial" panose="020B0604020202020204" pitchFamily="34" charset="0"/>
              </a:rPr>
              <a:t>Expressed in terms of time, proximity, volume, or repetition.</a:t>
            </a:r>
          </a:p>
          <a:p>
            <a:pPr marL="338138" indent="-338138" algn="l">
              <a:spcAft>
                <a:spcPts val="600"/>
              </a:spcAft>
              <a:buClr>
                <a:srgbClr val="002060"/>
              </a:buClr>
              <a:buSzPct val="80000"/>
              <a:buFont typeface="Arial" panose="020B0604020202020204" pitchFamily="34" charset="0"/>
              <a:buChar char="•"/>
              <a:defRPr/>
            </a:pPr>
            <a:r>
              <a:rPr lang="en-US" sz="2800">
                <a:solidFill>
                  <a:srgbClr val="002060"/>
                </a:solidFill>
                <a:latin typeface="Arial" panose="020B0604020202020204" pitchFamily="34" charset="0"/>
                <a:cs typeface="Arial" panose="020B0604020202020204" pitchFamily="34" charset="0"/>
              </a:rPr>
              <a:t>Does it happen often, or near personnel or equipment? </a:t>
            </a:r>
          </a:p>
          <a:p>
            <a:pPr marL="338138" indent="-338138" algn="l">
              <a:spcAft>
                <a:spcPts val="600"/>
              </a:spcAft>
              <a:buClr>
                <a:srgbClr val="002060"/>
              </a:buClr>
              <a:buSzPct val="80000"/>
              <a:buFont typeface="Arial" panose="020B0604020202020204" pitchFamily="34" charset="0"/>
              <a:buChar char="•"/>
              <a:defRPr/>
            </a:pPr>
            <a:r>
              <a:rPr lang="en-US" sz="2800">
                <a:solidFill>
                  <a:srgbClr val="002060"/>
                </a:solidFill>
                <a:latin typeface="Arial" panose="020B0604020202020204" pitchFamily="34" charset="0"/>
                <a:cs typeface="Arial" panose="020B0604020202020204" pitchFamily="34" charset="0"/>
              </a:rPr>
              <a:t>Repeated exposure increases the “Probability” of a mishap.</a:t>
            </a:r>
          </a:p>
        </p:txBody>
      </p:sp>
      <p:graphicFrame>
        <p:nvGraphicFramePr>
          <p:cNvPr id="21" name="Diagram 20"/>
          <p:cNvGraphicFramePr/>
          <p:nvPr/>
        </p:nvGraphicFramePr>
        <p:xfrm>
          <a:off x="4279799" y="1542917"/>
          <a:ext cx="3615266" cy="2538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4"/>
          <p:cNvSpPr>
            <a:spLocks noGrp="1" noChangeArrowheads="1"/>
          </p:cNvSpPr>
          <p:nvPr>
            <p:ph type="title"/>
          </p:nvPr>
        </p:nvSpPr>
        <p:spPr>
          <a:xfrm>
            <a:off x="971985" y="152399"/>
            <a:ext cx="8762260" cy="696119"/>
          </a:xfrm>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32202486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8359-A1AB-0F46-3F88-8E4EAD582E53}"/>
              </a:ext>
            </a:extLst>
          </p:cNvPr>
          <p:cNvSpPr>
            <a:spLocks noGrp="1"/>
          </p:cNvSpPr>
          <p:nvPr>
            <p:ph type="title"/>
          </p:nvPr>
        </p:nvSpPr>
        <p:spPr/>
        <p:txBody>
          <a:bodyPr/>
          <a:lstStyle/>
          <a:p>
            <a:r>
              <a:rPr lang="en-US"/>
              <a:t>Purpose</a:t>
            </a:r>
          </a:p>
        </p:txBody>
      </p:sp>
      <p:sp>
        <p:nvSpPr>
          <p:cNvPr id="3" name="Content Placeholder 2">
            <a:extLst>
              <a:ext uri="{FF2B5EF4-FFF2-40B4-BE49-F238E27FC236}">
                <a16:creationId xmlns:a16="http://schemas.microsoft.com/office/drawing/2014/main" id="{D9633E28-AC45-F685-3389-BCDE3230A350}"/>
              </a:ext>
            </a:extLst>
          </p:cNvPr>
          <p:cNvSpPr>
            <a:spLocks noGrp="1"/>
          </p:cNvSpPr>
          <p:nvPr>
            <p:ph idx="1"/>
          </p:nvPr>
        </p:nvSpPr>
        <p:spPr>
          <a:xfrm>
            <a:off x="209549" y="1083803"/>
            <a:ext cx="11515671" cy="5300916"/>
          </a:xfrm>
        </p:spPr>
        <p:txBody>
          <a:bodyPr/>
          <a:lstStyle/>
          <a:p>
            <a:r>
              <a:rPr lang="en-US" sz="2800"/>
              <a:t>Integrating Risk and Readiness (IRR) Campaign, PHASE 2</a:t>
            </a:r>
          </a:p>
          <a:p>
            <a:pPr lvl="1"/>
            <a:endParaRPr lang="en-US" sz="2000"/>
          </a:p>
          <a:p>
            <a:pPr lvl="1"/>
            <a:r>
              <a:rPr lang="en-US" sz="2000"/>
              <a:t>CSAF-directed TASKORD</a:t>
            </a:r>
          </a:p>
          <a:p>
            <a:pPr lvl="1"/>
            <a:endParaRPr lang="en-US" sz="2000"/>
          </a:p>
          <a:p>
            <a:pPr lvl="1"/>
            <a:r>
              <a:rPr lang="en-US" sz="2000"/>
              <a:t>Institutionalize Risk Management (RM) by full integration into training programs, operational plans, exercises, mission execution, and leadership development.</a:t>
            </a:r>
          </a:p>
          <a:p>
            <a:pPr lvl="1"/>
            <a:endParaRPr lang="en-US" sz="2000"/>
          </a:p>
          <a:p>
            <a:pPr lvl="1"/>
            <a:r>
              <a:rPr lang="en-US" sz="2000"/>
              <a:t>Development and implementation of RM tools at all levels for all Air Force uniformed and civilian personnel.</a:t>
            </a:r>
          </a:p>
          <a:p>
            <a:pPr lvl="1"/>
            <a:endParaRPr lang="en-US" sz="2000"/>
          </a:p>
          <a:p>
            <a:pPr lvl="1"/>
            <a:r>
              <a:rPr lang="en-US" sz="2000"/>
              <a:t>The goal is to train all Airmen on RM concepts and tools to increase readiness and build an operational force that understands and integrates RM and operational discipline into training, exercises, and combat operations.</a:t>
            </a:r>
          </a:p>
          <a:p>
            <a:pPr marL="0" indent="0">
              <a:buNone/>
            </a:pPr>
            <a:endParaRPr lang="en-US"/>
          </a:p>
        </p:txBody>
      </p:sp>
    </p:spTree>
    <p:extLst>
      <p:ext uri="{BB962C8B-B14F-4D97-AF65-F5344CB8AC3E}">
        <p14:creationId xmlns:p14="http://schemas.microsoft.com/office/powerpoint/2010/main" val="2759129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502536" y="3895484"/>
            <a:ext cx="11129026" cy="2413037"/>
          </a:xfrm>
          <a:prstGeom prst="rect">
            <a:avLst/>
          </a:prstGeom>
          <a:noFill/>
          <a:ln w="12700">
            <a:noFill/>
            <a:miter lim="800000"/>
            <a:headEnd/>
            <a:tailEnd/>
          </a:ln>
        </p:spPr>
        <p:txBody>
          <a:bodyPr lIns="90488" tIns="44450" rIns="90488" bIns="44450"/>
          <a:lstStyle/>
          <a:p>
            <a:pPr marL="344488" lvl="2" indent="-342900" algn="l">
              <a:spcAft>
                <a:spcPts val="600"/>
              </a:spcAft>
              <a:buClr>
                <a:srgbClr val="002060"/>
              </a:buClr>
              <a:buSzPct val="80000"/>
              <a:buFont typeface="Arial" panose="020B0604020202020204" pitchFamily="34" charset="0"/>
              <a:buChar char="•"/>
              <a:defRPr/>
            </a:pPr>
            <a:r>
              <a:rPr lang="en-US" sz="2800">
                <a:solidFill>
                  <a:srgbClr val="002060"/>
                </a:solidFill>
                <a:latin typeface="Arial" panose="020B0604020202020204" pitchFamily="34" charset="0"/>
                <a:cs typeface="Arial" panose="020B0604020202020204" pitchFamily="34" charset="0"/>
              </a:rPr>
              <a:t>Expected consequences of an event in terms of mission impact, injury, or damage</a:t>
            </a:r>
          </a:p>
          <a:p>
            <a:pPr marL="344488" lvl="2" indent="-342900" algn="l">
              <a:spcAft>
                <a:spcPts val="600"/>
              </a:spcAft>
              <a:buClr>
                <a:srgbClr val="002060"/>
              </a:buClr>
              <a:buSzPct val="80000"/>
              <a:buFont typeface="Arial" panose="020B0604020202020204" pitchFamily="34" charset="0"/>
              <a:buChar char="•"/>
              <a:defRPr/>
            </a:pPr>
            <a:r>
              <a:rPr lang="en-US" sz="2800">
                <a:solidFill>
                  <a:srgbClr val="002060"/>
                </a:solidFill>
                <a:latin typeface="Arial" panose="020B0604020202020204" pitchFamily="34" charset="0"/>
                <a:cs typeface="Arial" panose="020B0604020202020204" pitchFamily="34" charset="0"/>
              </a:rPr>
              <a:t>Based on worst possible outcomes that can be reasonably expected</a:t>
            </a:r>
          </a:p>
          <a:p>
            <a:pPr marL="344488" lvl="2" indent="-342900" algn="l">
              <a:spcAft>
                <a:spcPts val="600"/>
              </a:spcAft>
              <a:buClr>
                <a:srgbClr val="002060"/>
              </a:buClr>
              <a:buSzPct val="80000"/>
              <a:buFont typeface="Arial" panose="020B0604020202020204" pitchFamily="34" charset="0"/>
              <a:buChar char="•"/>
              <a:defRPr/>
            </a:pPr>
            <a:r>
              <a:rPr lang="en-US" sz="2800">
                <a:solidFill>
                  <a:srgbClr val="002060"/>
                </a:solidFill>
                <a:latin typeface="Arial" panose="020B0604020202020204" pitchFamily="34" charset="0"/>
                <a:cs typeface="Arial" panose="020B0604020202020204" pitchFamily="34" charset="0"/>
              </a:rPr>
              <a:t>Cause and Effect diagrams and “What-if” analysis</a:t>
            </a:r>
          </a:p>
        </p:txBody>
      </p:sp>
      <p:graphicFrame>
        <p:nvGraphicFramePr>
          <p:cNvPr id="16" name="Diagram 15"/>
          <p:cNvGraphicFramePr/>
          <p:nvPr/>
        </p:nvGraphicFramePr>
        <p:xfrm>
          <a:off x="4309661" y="1886164"/>
          <a:ext cx="3615266" cy="1576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4"/>
          <p:cNvSpPr>
            <a:spLocks noGrp="1" noChangeArrowheads="1"/>
          </p:cNvSpPr>
          <p:nvPr>
            <p:ph type="title"/>
          </p:nvPr>
        </p:nvSpPr>
        <p:spPr>
          <a:xfrm>
            <a:off x="897845" y="134223"/>
            <a:ext cx="8762260" cy="652359"/>
          </a:xfrm>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26744965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477520" y="1450859"/>
            <a:ext cx="11147612" cy="4346222"/>
          </a:xfrm>
          <a:prstGeom prst="rect">
            <a:avLst/>
          </a:prstGeom>
          <a:noFill/>
          <a:ln w="12700">
            <a:noFill/>
            <a:miter lim="800000"/>
            <a:headEnd/>
            <a:tailEnd/>
          </a:ln>
        </p:spPr>
        <p:txBody>
          <a:bodyPr lIns="90488" tIns="44450" rIns="90488" bIns="44450"/>
          <a:lstStyle/>
          <a:p>
            <a:pPr marL="347663" lvl="3" indent="-347663" algn="l">
              <a:spcAft>
                <a:spcPts val="600"/>
              </a:spcAft>
              <a:buClr>
                <a:srgbClr val="002060"/>
              </a:buClr>
              <a:buSzPct val="80000"/>
              <a:buFont typeface="Arial" panose="020B0604020202020204" pitchFamily="34" charset="0"/>
              <a:buChar char="•"/>
              <a:defRPr/>
            </a:pPr>
            <a:r>
              <a:rPr lang="en-US" sz="2800" u="sng">
                <a:solidFill>
                  <a:srgbClr val="002060"/>
                </a:solidFill>
                <a:latin typeface="Arial" panose="020B0604020202020204" pitchFamily="34" charset="0"/>
                <a:cs typeface="Arial" panose="020B0604020202020204" pitchFamily="34" charset="0"/>
              </a:rPr>
              <a:t>Catastrophic</a:t>
            </a:r>
            <a:r>
              <a:rPr lang="en-US" sz="2800">
                <a:solidFill>
                  <a:srgbClr val="002060"/>
                </a:solidFill>
                <a:latin typeface="Arial" panose="020B0604020202020204" pitchFamily="34" charset="0"/>
                <a:cs typeface="Arial" panose="020B0604020202020204" pitchFamily="34" charset="0"/>
              </a:rPr>
              <a:t>: Complete mission failure, death, or loss of system.</a:t>
            </a:r>
          </a:p>
          <a:p>
            <a:pPr marL="347663" lvl="3" indent="-347663" algn="l">
              <a:spcAft>
                <a:spcPts val="600"/>
              </a:spcAft>
              <a:buClr>
                <a:srgbClr val="002060"/>
              </a:buClr>
              <a:buSzPct val="80000"/>
              <a:buFont typeface="Arial" panose="020B0604020202020204" pitchFamily="34" charset="0"/>
              <a:buChar char="•"/>
              <a:defRPr/>
            </a:pPr>
            <a:r>
              <a:rPr lang="en-US" sz="2800" u="sng">
                <a:solidFill>
                  <a:srgbClr val="002060"/>
                </a:solidFill>
                <a:latin typeface="Arial" panose="020B0604020202020204" pitchFamily="34" charset="0"/>
                <a:cs typeface="Arial" panose="020B0604020202020204" pitchFamily="34" charset="0"/>
              </a:rPr>
              <a:t>Critical</a:t>
            </a:r>
            <a:r>
              <a:rPr lang="en-US" sz="2800">
                <a:solidFill>
                  <a:srgbClr val="002060"/>
                </a:solidFill>
                <a:latin typeface="Arial" panose="020B0604020202020204" pitchFamily="34" charset="0"/>
                <a:cs typeface="Arial" panose="020B0604020202020204" pitchFamily="34" charset="0"/>
              </a:rPr>
              <a:t>: Major mission degradation, severe injury, occupational illness or major system damage.</a:t>
            </a:r>
          </a:p>
          <a:p>
            <a:pPr marL="347663" lvl="3" indent="-347663" algn="l">
              <a:spcAft>
                <a:spcPts val="600"/>
              </a:spcAft>
              <a:buClr>
                <a:srgbClr val="002060"/>
              </a:buClr>
              <a:buSzPct val="80000"/>
              <a:buFont typeface="Arial" panose="020B0604020202020204" pitchFamily="34" charset="0"/>
              <a:buChar char="•"/>
              <a:defRPr/>
            </a:pPr>
            <a:r>
              <a:rPr lang="en-US" sz="2800" u="sng">
                <a:solidFill>
                  <a:srgbClr val="002060"/>
                </a:solidFill>
                <a:latin typeface="Arial" panose="020B0604020202020204" pitchFamily="34" charset="0"/>
                <a:cs typeface="Arial" panose="020B0604020202020204" pitchFamily="34" charset="0"/>
              </a:rPr>
              <a:t>Moderate</a:t>
            </a:r>
            <a:r>
              <a:rPr lang="en-US" sz="2800">
                <a:solidFill>
                  <a:srgbClr val="002060"/>
                </a:solidFill>
                <a:latin typeface="Arial" panose="020B0604020202020204" pitchFamily="34" charset="0"/>
                <a:cs typeface="Arial" panose="020B0604020202020204" pitchFamily="34" charset="0"/>
              </a:rPr>
              <a:t>: Minor mission degradation, injury, minor occupational illness, or minor system damage.</a:t>
            </a:r>
          </a:p>
          <a:p>
            <a:pPr marL="347663" lvl="3" indent="-347663" algn="l">
              <a:spcAft>
                <a:spcPts val="600"/>
              </a:spcAft>
              <a:buClr>
                <a:srgbClr val="002060"/>
              </a:buClr>
              <a:buSzPct val="80000"/>
              <a:buFont typeface="Arial" panose="020B0604020202020204" pitchFamily="34" charset="0"/>
              <a:buChar char="•"/>
              <a:defRPr/>
            </a:pPr>
            <a:r>
              <a:rPr lang="en-US" sz="2800" u="sng">
                <a:solidFill>
                  <a:srgbClr val="002060"/>
                </a:solidFill>
                <a:latin typeface="Arial" panose="020B0604020202020204" pitchFamily="34" charset="0"/>
                <a:cs typeface="Arial" panose="020B0604020202020204" pitchFamily="34" charset="0"/>
              </a:rPr>
              <a:t>Negligible</a:t>
            </a:r>
            <a:r>
              <a:rPr lang="en-US" sz="2800">
                <a:solidFill>
                  <a:srgbClr val="002060"/>
                </a:solidFill>
                <a:latin typeface="Arial" panose="020B0604020202020204" pitchFamily="34" charset="0"/>
                <a:cs typeface="Arial" panose="020B0604020202020204" pitchFamily="34" charset="0"/>
              </a:rPr>
              <a:t>: Less than minor mission degradation, injury, occupational illness, or minor system damage. </a:t>
            </a:r>
          </a:p>
        </p:txBody>
      </p:sp>
      <p:graphicFrame>
        <p:nvGraphicFramePr>
          <p:cNvPr id="14" name="Diagram 13"/>
          <p:cNvGraphicFramePr/>
          <p:nvPr>
            <p:extLst>
              <p:ext uri="{D42A27DB-BD31-4B8C-83A1-F6EECF244321}">
                <p14:modId xmlns:p14="http://schemas.microsoft.com/office/powerpoint/2010/main" val="2629003239"/>
              </p:ext>
            </p:extLst>
          </p:nvPr>
        </p:nvGraphicFramePr>
        <p:xfrm>
          <a:off x="5825982" y="0"/>
          <a:ext cx="2229284" cy="95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4"/>
          <p:cNvSpPr>
            <a:spLocks noGrp="1" noChangeArrowheads="1"/>
          </p:cNvSpPr>
          <p:nvPr>
            <p:ph type="title"/>
          </p:nvPr>
        </p:nvSpPr>
        <p:spPr>
          <a:xfrm>
            <a:off x="869603" y="83890"/>
            <a:ext cx="8762260" cy="702700"/>
          </a:xfrm>
          <a:noFill/>
        </p:spPr>
        <p:txBody>
          <a:bodyPr lIns="90488" tIns="44450" rIns="90488" bIns="44450" anchor="b"/>
          <a:lstStyle/>
          <a:p>
            <a:pPr eaLnBrk="1" hangingPunct="1">
              <a:lnSpc>
                <a:spcPct val="90000"/>
              </a:lnSpc>
            </a:pPr>
            <a:br>
              <a:rPr lang="en-US" altLang="en-US" sz="3200" b="0">
                <a:solidFill>
                  <a:srgbClr val="002060"/>
                </a:solidFill>
              </a:rPr>
            </a:br>
            <a:br>
              <a:rPr lang="en-US" altLang="en-US" sz="3200" b="0">
                <a:solidFill>
                  <a:srgbClr val="002060"/>
                </a:solidFill>
              </a:rPr>
            </a:br>
            <a:br>
              <a:rPr lang="en-US" altLang="en-US" sz="3200"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8936488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828800" y="1371600"/>
            <a:ext cx="8534400" cy="4953000"/>
          </a:xfrm>
          <a:prstGeom prst="rect">
            <a:avLst/>
          </a:prstGeom>
          <a:noFill/>
          <a:ln w="12700">
            <a:noFill/>
            <a:miter lim="800000"/>
            <a:headEnd/>
            <a:tailEnd/>
          </a:ln>
        </p:spPr>
        <p:txBody>
          <a:bodyPr lIns="90488" tIns="44450" rIns="90488" bIns="44450"/>
          <a:lstStyle/>
          <a:p>
            <a:pPr marL="347663" lvl="1" indent="-347663">
              <a:buFont typeface="Arial" pitchFamily="34" charset="0"/>
              <a:buChar char="•"/>
              <a:defRPr/>
            </a:pPr>
            <a:endParaRPr lang="en-US" sz="2000" b="1">
              <a:latin typeface="+mn-lt"/>
            </a:endParaRPr>
          </a:p>
        </p:txBody>
      </p:sp>
      <p:sp>
        <p:nvSpPr>
          <p:cNvPr id="13" name="Rectangle 5"/>
          <p:cNvSpPr>
            <a:spLocks noChangeArrowheads="1"/>
          </p:cNvSpPr>
          <p:nvPr/>
        </p:nvSpPr>
        <p:spPr bwMode="auto">
          <a:xfrm>
            <a:off x="521110" y="3839127"/>
            <a:ext cx="10617799" cy="2299192"/>
          </a:xfrm>
          <a:prstGeom prst="rect">
            <a:avLst/>
          </a:prstGeom>
          <a:noFill/>
          <a:ln w="12700">
            <a:noFill/>
            <a:miter lim="800000"/>
            <a:headEnd/>
            <a:tailEnd/>
          </a:ln>
        </p:spPr>
        <p:txBody>
          <a:bodyPr lIns="90488" tIns="44450" rIns="90488" bIns="44450"/>
          <a:lstStyle/>
          <a:p>
            <a:pPr marL="285750" indent="-285750" algn="l">
              <a:spcAft>
                <a:spcPts val="600"/>
              </a:spcAft>
              <a:buClr>
                <a:srgbClr val="002060"/>
              </a:buClr>
              <a:buSzPct val="80000"/>
              <a:buFont typeface="Arial" panose="020B0604020202020204" pitchFamily="34" charset="0"/>
              <a:buChar char="•"/>
              <a:defRPr/>
            </a:pPr>
            <a:r>
              <a:rPr lang="en-US" sz="2800">
                <a:solidFill>
                  <a:srgbClr val="002060"/>
                </a:solidFill>
                <a:latin typeface="Arial" panose="020B0604020202020204" pitchFamily="34" charset="0"/>
                <a:cs typeface="Arial" panose="020B0604020202020204" pitchFamily="34" charset="0"/>
              </a:rPr>
              <a:t>Likelihood that a particular hazard will occur</a:t>
            </a:r>
          </a:p>
          <a:p>
            <a:pPr marL="285750" lvl="1" indent="-285750" algn="l">
              <a:spcAft>
                <a:spcPts val="600"/>
              </a:spcAft>
              <a:buClr>
                <a:srgbClr val="002060"/>
              </a:buClr>
              <a:buSzPct val="80000"/>
              <a:buFont typeface="Arial" panose="020B0604020202020204" pitchFamily="34" charset="0"/>
              <a:buChar char="•"/>
              <a:defRPr/>
            </a:pPr>
            <a:r>
              <a:rPr lang="en-US" sz="2800">
                <a:solidFill>
                  <a:srgbClr val="002060"/>
                </a:solidFill>
                <a:latin typeface="Arial" panose="020B0604020202020204" pitchFamily="34" charset="0"/>
                <a:cs typeface="Arial" panose="020B0604020202020204" pitchFamily="34" charset="0"/>
              </a:rPr>
              <a:t>Estimates or actual numbers</a:t>
            </a:r>
          </a:p>
          <a:p>
            <a:pPr marL="285750" lvl="1" indent="-285750" algn="l">
              <a:spcAft>
                <a:spcPts val="600"/>
              </a:spcAft>
              <a:buClr>
                <a:srgbClr val="002060"/>
              </a:buClr>
              <a:buSzPct val="80000"/>
              <a:buFont typeface="Arial" panose="020B0604020202020204" pitchFamily="34" charset="0"/>
              <a:buChar char="•"/>
              <a:defRPr/>
            </a:pPr>
            <a:r>
              <a:rPr lang="en-US" sz="2800">
                <a:solidFill>
                  <a:srgbClr val="002060"/>
                </a:solidFill>
                <a:latin typeface="Arial" panose="020B0604020202020204" pitchFamily="34" charset="0"/>
                <a:cs typeface="Arial" panose="020B0604020202020204" pitchFamily="34" charset="0"/>
              </a:rPr>
              <a:t>Research, analysis, and historical safety data</a:t>
            </a:r>
          </a:p>
        </p:txBody>
      </p:sp>
      <p:graphicFrame>
        <p:nvGraphicFramePr>
          <p:cNvPr id="14" name="Diagram 13"/>
          <p:cNvGraphicFramePr/>
          <p:nvPr/>
        </p:nvGraphicFramePr>
        <p:xfrm>
          <a:off x="4283578" y="1861486"/>
          <a:ext cx="3611735" cy="1650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4"/>
          <p:cNvSpPr>
            <a:spLocks noGrp="1" noChangeArrowheads="1"/>
          </p:cNvSpPr>
          <p:nvPr>
            <p:ph type="title"/>
          </p:nvPr>
        </p:nvSpPr>
        <p:spPr>
          <a:xfrm>
            <a:off x="914320" y="100668"/>
            <a:ext cx="8762260" cy="668772"/>
          </a:xfrm>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26482595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828800" y="1371600"/>
            <a:ext cx="8534400" cy="4953000"/>
          </a:xfrm>
          <a:prstGeom prst="rect">
            <a:avLst/>
          </a:prstGeom>
          <a:noFill/>
          <a:ln w="12700">
            <a:noFill/>
            <a:miter lim="800000"/>
            <a:headEnd/>
            <a:tailEnd/>
          </a:ln>
        </p:spPr>
        <p:txBody>
          <a:bodyPr lIns="90488" tIns="44450" rIns="90488" bIns="44450"/>
          <a:lstStyle/>
          <a:p>
            <a:pPr marL="347663" lvl="1" indent="-347663">
              <a:buFont typeface="Arial" pitchFamily="34" charset="0"/>
              <a:buChar char="•"/>
              <a:defRPr/>
            </a:pPr>
            <a:endParaRPr lang="en-US" sz="2000" b="1">
              <a:latin typeface="+mn-lt"/>
            </a:endParaRPr>
          </a:p>
        </p:txBody>
      </p:sp>
      <p:sp>
        <p:nvSpPr>
          <p:cNvPr id="13" name="Rectangle 5"/>
          <p:cNvSpPr>
            <a:spLocks noChangeArrowheads="1"/>
          </p:cNvSpPr>
          <p:nvPr/>
        </p:nvSpPr>
        <p:spPr bwMode="auto">
          <a:xfrm>
            <a:off x="527009" y="1438509"/>
            <a:ext cx="11167151" cy="4953000"/>
          </a:xfrm>
          <a:prstGeom prst="rect">
            <a:avLst/>
          </a:prstGeom>
          <a:noFill/>
          <a:ln w="12700">
            <a:noFill/>
            <a:miter lim="800000"/>
            <a:headEnd/>
            <a:tailEnd/>
          </a:ln>
        </p:spPr>
        <p:txBody>
          <a:bodyPr lIns="90488" tIns="44450" rIns="90488" bIns="44450"/>
          <a:lstStyle/>
          <a:p>
            <a:pPr marL="347663" lvl="3" indent="-347663" algn="l">
              <a:buClr>
                <a:srgbClr val="002060"/>
              </a:buClr>
              <a:buSzPct val="80000"/>
              <a:buFont typeface="Arial" panose="020B0604020202020204" pitchFamily="34" charset="0"/>
              <a:buChar char="•"/>
              <a:defRPr/>
            </a:pPr>
            <a:r>
              <a:rPr lang="en-US" sz="2800" u="sng">
                <a:solidFill>
                  <a:srgbClr val="002060"/>
                </a:solidFill>
                <a:latin typeface="Arial" panose="020B0604020202020204" pitchFamily="34" charset="0"/>
                <a:cs typeface="Arial" panose="020B0604020202020204" pitchFamily="34" charset="0"/>
              </a:rPr>
              <a:t>Frequent</a:t>
            </a:r>
            <a:r>
              <a:rPr lang="en-US" sz="2800">
                <a:solidFill>
                  <a:srgbClr val="002060"/>
                </a:solidFill>
                <a:latin typeface="Arial" panose="020B0604020202020204" pitchFamily="34" charset="0"/>
                <a:cs typeface="Arial" panose="020B0604020202020204" pitchFamily="34" charset="0"/>
              </a:rPr>
              <a:t>: Often in the life of the system, probability occurrence greater than 10%, continuous.</a:t>
            </a:r>
          </a:p>
          <a:p>
            <a:pPr marL="347663" lvl="3" indent="-347663" algn="l">
              <a:buClr>
                <a:srgbClr val="002060"/>
              </a:buClr>
              <a:buSzPct val="80000"/>
              <a:buFont typeface="Arial" panose="020B0604020202020204" pitchFamily="34" charset="0"/>
              <a:buChar char="•"/>
              <a:defRPr/>
            </a:pPr>
            <a:r>
              <a:rPr lang="en-US" sz="2800" u="sng">
                <a:solidFill>
                  <a:srgbClr val="002060"/>
                </a:solidFill>
                <a:latin typeface="Arial" panose="020B0604020202020204" pitchFamily="34" charset="0"/>
                <a:cs typeface="Arial" panose="020B0604020202020204" pitchFamily="34" charset="0"/>
              </a:rPr>
              <a:t>Likely</a:t>
            </a:r>
            <a:r>
              <a:rPr lang="en-US" sz="2800">
                <a:solidFill>
                  <a:srgbClr val="002060"/>
                </a:solidFill>
                <a:latin typeface="Arial" panose="020B0604020202020204" pitchFamily="34" charset="0"/>
                <a:cs typeface="Arial" panose="020B0604020202020204" pitchFamily="34" charset="0"/>
              </a:rPr>
              <a:t>: Several times in the life of the system, probability of occurrence less than 10% but greater than 1%, occurs regularly.</a:t>
            </a:r>
          </a:p>
          <a:p>
            <a:pPr marL="347663" lvl="3" indent="-347663" algn="l">
              <a:buClr>
                <a:srgbClr val="002060"/>
              </a:buClr>
              <a:buFont typeface="Arial" panose="020B0604020202020204" pitchFamily="34" charset="0"/>
              <a:buChar char="•"/>
              <a:defRPr/>
            </a:pPr>
            <a:r>
              <a:rPr lang="en-US" sz="2800" u="sng">
                <a:solidFill>
                  <a:srgbClr val="002060"/>
                </a:solidFill>
                <a:latin typeface="Arial" panose="020B0604020202020204" pitchFamily="34" charset="0"/>
                <a:cs typeface="Arial" panose="020B0604020202020204" pitchFamily="34" charset="0"/>
              </a:rPr>
              <a:t>Occasional</a:t>
            </a:r>
            <a:r>
              <a:rPr lang="en-US" sz="2800">
                <a:solidFill>
                  <a:srgbClr val="002060"/>
                </a:solidFill>
                <a:latin typeface="Arial" panose="020B0604020202020204" pitchFamily="34" charset="0"/>
                <a:cs typeface="Arial" panose="020B0604020202020204" pitchFamily="34" charset="0"/>
              </a:rPr>
              <a:t>: Will occur in the life of the system, probability of occurrence less than 1% but greater than 0.1%, sporadic.</a:t>
            </a:r>
          </a:p>
          <a:p>
            <a:pPr marL="347663" lvl="3" indent="-347663" algn="l">
              <a:buClr>
                <a:srgbClr val="002060"/>
              </a:buClr>
              <a:buFont typeface="Arial" panose="020B0604020202020204" pitchFamily="34" charset="0"/>
              <a:buChar char="•"/>
              <a:defRPr/>
            </a:pPr>
            <a:r>
              <a:rPr lang="en-US" sz="2800" u="sng">
                <a:solidFill>
                  <a:srgbClr val="002060"/>
                </a:solidFill>
                <a:latin typeface="Arial" panose="020B0604020202020204" pitchFamily="34" charset="0"/>
                <a:cs typeface="Arial" panose="020B0604020202020204" pitchFamily="34" charset="0"/>
              </a:rPr>
              <a:t>Seldom</a:t>
            </a:r>
            <a:r>
              <a:rPr lang="en-US" sz="2800">
                <a:solidFill>
                  <a:srgbClr val="002060"/>
                </a:solidFill>
                <a:latin typeface="Arial" panose="020B0604020202020204" pitchFamily="34" charset="0"/>
                <a:cs typeface="Arial" panose="020B0604020202020204" pitchFamily="34" charset="0"/>
              </a:rPr>
              <a:t>: Possible to occur in the life of the system, probability of occurrence less than 0.1% but greater than .0001%, may occur.</a:t>
            </a:r>
          </a:p>
          <a:p>
            <a:pPr marL="347663" lvl="3" indent="-347663" algn="l">
              <a:buClr>
                <a:srgbClr val="002060"/>
              </a:buClr>
              <a:buFont typeface="Arial" panose="020B0604020202020204" pitchFamily="34" charset="0"/>
              <a:buChar char="•"/>
              <a:defRPr/>
            </a:pPr>
            <a:r>
              <a:rPr lang="en-US" sz="2800" u="sng">
                <a:solidFill>
                  <a:srgbClr val="002060"/>
                </a:solidFill>
                <a:latin typeface="Arial" panose="020B0604020202020204" pitchFamily="34" charset="0"/>
                <a:cs typeface="Arial" panose="020B0604020202020204" pitchFamily="34" charset="0"/>
              </a:rPr>
              <a:t>Unlikely</a:t>
            </a:r>
            <a:r>
              <a:rPr lang="en-US" sz="2800">
                <a:solidFill>
                  <a:srgbClr val="002060"/>
                </a:solidFill>
                <a:latin typeface="Arial" panose="020B0604020202020204" pitchFamily="34" charset="0"/>
                <a:cs typeface="Arial" panose="020B0604020202020204" pitchFamily="34" charset="0"/>
              </a:rPr>
              <a:t>: Assume it will not occur in the life of the system, probability of occurrence less than 10</a:t>
            </a:r>
            <a:r>
              <a:rPr lang="en-US" sz="2800" baseline="30000">
                <a:solidFill>
                  <a:srgbClr val="002060"/>
                </a:solidFill>
                <a:latin typeface="Arial" panose="020B0604020202020204" pitchFamily="34" charset="0"/>
                <a:cs typeface="Arial" panose="020B0604020202020204" pitchFamily="34" charset="0"/>
              </a:rPr>
              <a:t>-6</a:t>
            </a:r>
            <a:r>
              <a:rPr lang="en-US" sz="2800">
                <a:solidFill>
                  <a:srgbClr val="002060"/>
                </a:solidFill>
                <a:latin typeface="Arial" panose="020B0604020202020204" pitchFamily="34" charset="0"/>
                <a:cs typeface="Arial" panose="020B0604020202020204" pitchFamily="34" charset="0"/>
              </a:rPr>
              <a:t> in the life of the system, very rare.</a:t>
            </a:r>
          </a:p>
        </p:txBody>
      </p:sp>
      <p:graphicFrame>
        <p:nvGraphicFramePr>
          <p:cNvPr id="19" name="Diagram 18"/>
          <p:cNvGraphicFramePr/>
          <p:nvPr>
            <p:extLst>
              <p:ext uri="{D42A27DB-BD31-4B8C-83A1-F6EECF244321}">
                <p14:modId xmlns:p14="http://schemas.microsoft.com/office/powerpoint/2010/main" val="1468873949"/>
              </p:ext>
            </p:extLst>
          </p:nvPr>
        </p:nvGraphicFramePr>
        <p:xfrm>
          <a:off x="8183963" y="180622"/>
          <a:ext cx="2037854" cy="96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4"/>
          <p:cNvSpPr>
            <a:spLocks noGrp="1" noChangeArrowheads="1"/>
          </p:cNvSpPr>
          <p:nvPr>
            <p:ph type="title"/>
          </p:nvPr>
        </p:nvSpPr>
        <p:spPr>
          <a:xfrm>
            <a:off x="986892" y="180621"/>
            <a:ext cx="8762260" cy="647701"/>
          </a:xfrm>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12004260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752600" y="1371600"/>
            <a:ext cx="8686800" cy="3581400"/>
          </a:xfrm>
          <a:prstGeom prst="rect">
            <a:avLst/>
          </a:prstGeom>
          <a:noFill/>
          <a:ln w="12700">
            <a:noFill/>
            <a:miter lim="800000"/>
            <a:headEnd/>
            <a:tailEnd/>
          </a:ln>
        </p:spPr>
        <p:txBody>
          <a:bodyPr lIns="90488" tIns="44450" rIns="90488" bIns="44450"/>
          <a:lstStyle/>
          <a:p>
            <a:pPr marL="682625" lvl="1" indent="-225425">
              <a:buFont typeface="Arial" pitchFamily="34" charset="0"/>
              <a:buChar char="•"/>
              <a:defRPr/>
            </a:pPr>
            <a:endParaRPr lang="en-US" sz="3000">
              <a:latin typeface="+mn-lt"/>
            </a:endParaRPr>
          </a:p>
          <a:p>
            <a:pPr marL="682625" lvl="1" indent="-225425">
              <a:buFont typeface="Arial" pitchFamily="34" charset="0"/>
              <a:buChar char="•"/>
              <a:defRPr/>
            </a:pPr>
            <a:endParaRPr lang="en-US" sz="3200">
              <a:latin typeface="+mn-lt"/>
            </a:endParaRPr>
          </a:p>
        </p:txBody>
      </p:sp>
      <p:pic>
        <p:nvPicPr>
          <p:cNvPr id="4915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293814"/>
            <a:ext cx="7589838"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 name="Rectangle 7"/>
          <p:cNvSpPr>
            <a:spLocks noChangeArrowheads="1"/>
          </p:cNvSpPr>
          <p:nvPr/>
        </p:nvSpPr>
        <p:spPr bwMode="auto">
          <a:xfrm>
            <a:off x="3200400" y="3463925"/>
            <a:ext cx="6629400" cy="685800"/>
          </a:xfrm>
          <a:prstGeom prst="rect">
            <a:avLst/>
          </a:prstGeom>
          <a:solidFill>
            <a:srgbClr val="FF0000">
              <a:alpha val="21960"/>
            </a:srgbClr>
          </a:solidFill>
          <a:ln w="12700" cap="sq" algn="ctr">
            <a:solidFill>
              <a:srgbClr val="FF0000"/>
            </a:solidFill>
            <a:round/>
            <a:headEnd type="none" w="sm" len="sm"/>
            <a:tailEnd type="none" w="sm" len="sm"/>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9" name="Rectangle 8"/>
          <p:cNvSpPr>
            <a:spLocks noChangeArrowheads="1"/>
          </p:cNvSpPr>
          <p:nvPr/>
        </p:nvSpPr>
        <p:spPr bwMode="auto">
          <a:xfrm>
            <a:off x="6265863" y="2057400"/>
            <a:ext cx="838200" cy="3581400"/>
          </a:xfrm>
          <a:prstGeom prst="rect">
            <a:avLst/>
          </a:prstGeom>
          <a:solidFill>
            <a:srgbClr val="FF0000">
              <a:alpha val="16862"/>
            </a:srgbClr>
          </a:solidFill>
          <a:ln w="12700" cap="sq" algn="ctr">
            <a:solidFill>
              <a:srgbClr val="FF0000"/>
            </a:solidFill>
            <a:round/>
            <a:headEnd type="none" w="sm" len="sm"/>
            <a:tailEnd type="none" w="sm" len="sm"/>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10" name="Rectangle 9"/>
          <p:cNvSpPr/>
          <p:nvPr/>
        </p:nvSpPr>
        <p:spPr bwMode="auto">
          <a:xfrm>
            <a:off x="6283570" y="3470030"/>
            <a:ext cx="838200" cy="685800"/>
          </a:xfrm>
          <a:prstGeom prst="rect">
            <a:avLst/>
          </a:prstGeom>
          <a:solidFill>
            <a:srgbClr val="FF9933"/>
          </a:solidFill>
          <a:ln w="12700" cap="sq" cmpd="sng" algn="ctr">
            <a:solidFill>
              <a:schemeClr val="tx1"/>
            </a:solidFill>
            <a:prstDash val="solid"/>
            <a:round/>
            <a:headEnd type="none" w="sm" len="sm"/>
            <a:tailEnd type="none" w="sm" len="sm"/>
          </a:ln>
          <a:effectLst/>
          <a:scene3d>
            <a:camera prst="orthographicFront"/>
            <a:lightRig rig="threePt" dir="t"/>
          </a:scene3d>
          <a:sp3d>
            <a:bevelT prst="angle"/>
          </a:sp3d>
        </p:spPr>
        <p:txBody>
          <a:bodyPr wrap="none" anchor="ctr" anchorCtr="1"/>
          <a:lstStyle/>
          <a:p>
            <a:pPr algn="ctr">
              <a:defRPr/>
            </a:pPr>
            <a:r>
              <a:rPr lang="en-US" b="1">
                <a:latin typeface="+mn-lt"/>
              </a:rPr>
              <a:t>H</a:t>
            </a:r>
          </a:p>
        </p:txBody>
      </p:sp>
      <p:graphicFrame>
        <p:nvGraphicFramePr>
          <p:cNvPr id="17" name="Diagram 16"/>
          <p:cNvGraphicFramePr/>
          <p:nvPr>
            <p:extLst>
              <p:ext uri="{D42A27DB-BD31-4B8C-83A1-F6EECF244321}">
                <p14:modId xmlns:p14="http://schemas.microsoft.com/office/powerpoint/2010/main" val="2092416722"/>
              </p:ext>
            </p:extLst>
          </p:nvPr>
        </p:nvGraphicFramePr>
        <p:xfrm>
          <a:off x="6525397" y="35246"/>
          <a:ext cx="2093817" cy="916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4"/>
          <p:cNvSpPr>
            <a:spLocks noGrp="1" noChangeArrowheads="1"/>
          </p:cNvSpPr>
          <p:nvPr>
            <p:ph type="title"/>
          </p:nvPr>
        </p:nvSpPr>
        <p:spPr>
          <a:xfrm>
            <a:off x="939167" y="226503"/>
            <a:ext cx="8762260" cy="589808"/>
          </a:xfrm>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16164592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752600" y="1371600"/>
            <a:ext cx="8686800" cy="3581400"/>
          </a:xfrm>
          <a:prstGeom prst="rect">
            <a:avLst/>
          </a:prstGeom>
          <a:noFill/>
          <a:ln w="12700">
            <a:noFill/>
            <a:miter lim="800000"/>
            <a:headEnd/>
            <a:tailEnd/>
          </a:ln>
        </p:spPr>
        <p:txBody>
          <a:bodyPr lIns="90488" tIns="44450" rIns="90488" bIns="44450"/>
          <a:lstStyle/>
          <a:p>
            <a:pPr marL="682625" lvl="1" indent="-225425">
              <a:buFont typeface="Arial" pitchFamily="34" charset="0"/>
              <a:buChar char="•"/>
              <a:defRPr/>
            </a:pPr>
            <a:endParaRPr lang="en-US" sz="3000">
              <a:latin typeface="+mn-lt"/>
            </a:endParaRPr>
          </a:p>
          <a:p>
            <a:pPr marL="682625" lvl="1" indent="-225425">
              <a:buFont typeface="Arial" pitchFamily="34" charset="0"/>
              <a:buChar char="•"/>
              <a:defRPr/>
            </a:pPr>
            <a:endParaRPr lang="en-US" sz="3200">
              <a:latin typeface="+mn-lt"/>
            </a:endParaRPr>
          </a:p>
        </p:txBody>
      </p:sp>
      <p:pic>
        <p:nvPicPr>
          <p:cNvPr id="50181"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293814"/>
            <a:ext cx="7589838"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1" name="TextBox 10"/>
          <p:cNvSpPr txBox="1"/>
          <p:nvPr/>
        </p:nvSpPr>
        <p:spPr>
          <a:xfrm rot="20644201">
            <a:off x="3590925" y="2919414"/>
            <a:ext cx="5441950" cy="1938337"/>
          </a:xfrm>
          <a:prstGeom prst="rect">
            <a:avLst/>
          </a:prstGeom>
          <a:solidFill>
            <a:srgbClr val="FFFF00"/>
          </a:solidFill>
          <a:ln w="63500">
            <a:solidFill>
              <a:srgbClr val="FF0000"/>
            </a:solidFill>
          </a:ln>
        </p:spPr>
        <p:txBody>
          <a:bodyPr>
            <a:spAutoFit/>
          </a:bodyPr>
          <a:lstStyle/>
          <a:p>
            <a:pPr algn="ctr">
              <a:defRPr/>
            </a:pPr>
            <a:r>
              <a:rPr lang="en-US" sz="6000" b="1">
                <a:latin typeface="+mn-lt"/>
              </a:rPr>
              <a:t>What about Exposure??</a:t>
            </a:r>
          </a:p>
        </p:txBody>
      </p:sp>
      <p:sp>
        <p:nvSpPr>
          <p:cNvPr id="12" name="TextBox 11"/>
          <p:cNvSpPr txBox="1"/>
          <p:nvPr/>
        </p:nvSpPr>
        <p:spPr>
          <a:xfrm rot="20644201">
            <a:off x="3573462" y="3331289"/>
            <a:ext cx="5476875" cy="1200329"/>
          </a:xfrm>
          <a:prstGeom prst="rect">
            <a:avLst/>
          </a:prstGeom>
          <a:solidFill>
            <a:srgbClr val="FFFF00"/>
          </a:solidFill>
          <a:ln w="63500">
            <a:solidFill>
              <a:srgbClr val="FF0000"/>
            </a:solidFill>
          </a:ln>
        </p:spPr>
        <p:txBody>
          <a:bodyPr>
            <a:spAutoFit/>
          </a:bodyPr>
          <a:lstStyle/>
          <a:p>
            <a:pPr algn="ctr">
              <a:defRPr/>
            </a:pPr>
            <a:r>
              <a:rPr lang="en-US" b="1">
                <a:latin typeface="+mn-lt"/>
              </a:rPr>
              <a:t>Repeated exposure to a hazard increases the probability of a mishap occurring and can result in planners increasing the risk assessment level based upon the increased exposure.</a:t>
            </a:r>
          </a:p>
        </p:txBody>
      </p:sp>
      <p:graphicFrame>
        <p:nvGraphicFramePr>
          <p:cNvPr id="18" name="Diagram 17"/>
          <p:cNvGraphicFramePr/>
          <p:nvPr>
            <p:extLst>
              <p:ext uri="{D42A27DB-BD31-4B8C-83A1-F6EECF244321}">
                <p14:modId xmlns:p14="http://schemas.microsoft.com/office/powerpoint/2010/main" val="2816718511"/>
              </p:ext>
            </p:extLst>
          </p:nvPr>
        </p:nvGraphicFramePr>
        <p:xfrm>
          <a:off x="6311899" y="5612"/>
          <a:ext cx="2229284" cy="9727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4"/>
          <p:cNvSpPr>
            <a:spLocks noGrp="1" noChangeArrowheads="1"/>
          </p:cNvSpPr>
          <p:nvPr>
            <p:ph type="title"/>
          </p:nvPr>
        </p:nvSpPr>
        <p:spPr>
          <a:xfrm>
            <a:off x="894316" y="142612"/>
            <a:ext cx="8762260" cy="674421"/>
          </a:xfrm>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88267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p:cTn id="7" dur="1000" fill="hold"/>
                                        <p:tgtEl>
                                          <p:spTgt spid="11">
                                            <p:bg/>
                                          </p:spTgt>
                                        </p:tgtEl>
                                        <p:attrNameLst>
                                          <p:attrName>ppt_w</p:attrName>
                                        </p:attrNameLst>
                                      </p:cBhvr>
                                      <p:tavLst>
                                        <p:tav tm="0">
                                          <p:val>
                                            <p:strVal val="#ppt_w+.3"/>
                                          </p:val>
                                        </p:tav>
                                        <p:tav tm="100000">
                                          <p:val>
                                            <p:strVal val="#ppt_w"/>
                                          </p:val>
                                        </p:tav>
                                      </p:tavLst>
                                    </p:anim>
                                    <p:anim calcmode="lin" valueType="num">
                                      <p:cBhvr>
                                        <p:cTn id="8" dur="1000" fill="hold"/>
                                        <p:tgtEl>
                                          <p:spTgt spid="11">
                                            <p:bg/>
                                          </p:spTgt>
                                        </p:tgtEl>
                                        <p:attrNameLst>
                                          <p:attrName>ppt_h</p:attrName>
                                        </p:attrNameLst>
                                      </p:cBhvr>
                                      <p:tavLst>
                                        <p:tav tm="0">
                                          <p:val>
                                            <p:strVal val="#ppt_h"/>
                                          </p:val>
                                        </p:tav>
                                        <p:tav tm="100000">
                                          <p:val>
                                            <p:strVal val="#ppt_h"/>
                                          </p:val>
                                        </p:tav>
                                      </p:tavLst>
                                    </p:anim>
                                    <p:animEffect transition="in" filter="fade">
                                      <p:cBhvr>
                                        <p:cTn id="9" dur="1000"/>
                                        <p:tgtEl>
                                          <p:spTgt spid="11">
                                            <p:bg/>
                                          </p:spTgt>
                                        </p:tgtEl>
                                      </p:cBhvr>
                                    </p:animEffect>
                                  </p:childTnLst>
                                </p:cTn>
                              </p:par>
                              <p:par>
                                <p:cTn id="10" presetID="50" presetClass="entr" presetSubtype="0" decel="100000" fill="hold" grpId="0" nodeType="withEffect">
                                  <p:stCondLst>
                                    <p:cond delay="0"/>
                                  </p:stCondLst>
                                  <p:iterate type="lt">
                                    <p:tmPct val="0"/>
                                  </p:iterate>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2000"/>
                                        <p:tgtEl>
                                          <p:spTgt spid="12">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2"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752600" y="1371600"/>
            <a:ext cx="8686800" cy="3581400"/>
          </a:xfrm>
          <a:prstGeom prst="rect">
            <a:avLst/>
          </a:prstGeom>
          <a:noFill/>
          <a:ln w="12700">
            <a:noFill/>
            <a:miter lim="800000"/>
            <a:headEnd/>
            <a:tailEnd/>
          </a:ln>
        </p:spPr>
        <p:txBody>
          <a:bodyPr lIns="90488" tIns="44450" rIns="90488" bIns="44450"/>
          <a:lstStyle/>
          <a:p>
            <a:pPr marL="682625" lvl="1" indent="-225425">
              <a:buFont typeface="Arial" pitchFamily="34" charset="0"/>
              <a:buChar char="•"/>
              <a:defRPr/>
            </a:pPr>
            <a:endParaRPr lang="en-US" sz="3000">
              <a:latin typeface="+mn-lt"/>
            </a:endParaRPr>
          </a:p>
          <a:p>
            <a:pPr marL="682625" lvl="1" indent="-225425">
              <a:buFont typeface="Arial" pitchFamily="34" charset="0"/>
              <a:buChar char="•"/>
              <a:defRPr/>
            </a:pPr>
            <a:endParaRPr lang="en-US" sz="3200">
              <a:latin typeface="+mn-lt"/>
            </a:endParaRPr>
          </a:p>
        </p:txBody>
      </p:sp>
      <p:pic>
        <p:nvPicPr>
          <p:cNvPr id="5120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293814"/>
            <a:ext cx="7589838"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 name="Left Arrow 9"/>
          <p:cNvSpPr>
            <a:spLocks noChangeArrowheads="1"/>
          </p:cNvSpPr>
          <p:nvPr/>
        </p:nvSpPr>
        <p:spPr bwMode="auto">
          <a:xfrm>
            <a:off x="5943601" y="3598864"/>
            <a:ext cx="650875" cy="439737"/>
          </a:xfrm>
          <a:prstGeom prst="leftArrow">
            <a:avLst>
              <a:gd name="adj1" fmla="val 50000"/>
              <a:gd name="adj2" fmla="val 50003"/>
            </a:avLst>
          </a:prstGeom>
          <a:gradFill rotWithShape="0">
            <a:gsLst>
              <a:gs pos="0">
                <a:srgbClr val="FF0000">
                  <a:alpha val="76999"/>
                </a:srgbClr>
              </a:gs>
              <a:gs pos="100000">
                <a:srgbClr val="FF6600"/>
              </a:gs>
            </a:gsLst>
            <a:lin ang="0" scaled="1"/>
          </a:gradFill>
          <a:ln w="25400" cap="sq" algn="ctr">
            <a:solidFill>
              <a:schemeClr val="tx1"/>
            </a:solidFill>
            <a:round/>
            <a:headEnd type="none" w="sm" len="sm"/>
            <a:tailEnd type="none" w="sm" len="sm"/>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graphicFrame>
        <p:nvGraphicFramePr>
          <p:cNvPr id="15" name="Diagram 14"/>
          <p:cNvGraphicFramePr/>
          <p:nvPr>
            <p:extLst>
              <p:ext uri="{D42A27DB-BD31-4B8C-83A1-F6EECF244321}">
                <p14:modId xmlns:p14="http://schemas.microsoft.com/office/powerpoint/2010/main" val="3891819846"/>
              </p:ext>
            </p:extLst>
          </p:nvPr>
        </p:nvGraphicFramePr>
        <p:xfrm>
          <a:off x="6371205" y="3249"/>
          <a:ext cx="2071239" cy="950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4"/>
          <p:cNvSpPr>
            <a:spLocks noGrp="1" noChangeArrowheads="1"/>
          </p:cNvSpPr>
          <p:nvPr>
            <p:ph type="title"/>
          </p:nvPr>
        </p:nvSpPr>
        <p:spPr>
          <a:xfrm>
            <a:off x="969983" y="243281"/>
            <a:ext cx="8762260" cy="557738"/>
          </a:xfrm>
          <a:noFill/>
        </p:spPr>
        <p:txBody>
          <a:bodyPr lIns="90488" tIns="44450" rIns="90488" bIns="44450" anchor="b"/>
          <a:lstStyle/>
          <a:p>
            <a:pPr eaLnBrk="1" hangingPunct="1">
              <a:lnSpc>
                <a:spcPct val="90000"/>
              </a:lnSpc>
            </a:pPr>
            <a:br>
              <a:rPr lang="en-US" altLang="en-US" b="0">
                <a:solidFill>
                  <a:srgbClr val="002060"/>
                </a:solidFill>
              </a:rPr>
            </a:br>
            <a:br>
              <a:rPr lang="en-US" altLang="en-US" b="0">
                <a:solidFill>
                  <a:srgbClr val="002060"/>
                </a:solidFill>
              </a:rPr>
            </a:br>
            <a:br>
              <a:rPr lang="en-US" altLang="en-US" b="0">
                <a:solidFill>
                  <a:srgbClr val="002060"/>
                </a:solidFill>
              </a:rPr>
            </a:br>
            <a:r>
              <a:rPr lang="en-US" altLang="en-US" b="0">
                <a:solidFill>
                  <a:srgbClr val="002060"/>
                </a:solidFill>
              </a:rPr>
              <a:t>Step 2 – Assess Hazards</a:t>
            </a:r>
          </a:p>
        </p:txBody>
      </p:sp>
    </p:spTree>
    <p:extLst>
      <p:ext uri="{BB962C8B-B14F-4D97-AF65-F5344CB8AC3E}">
        <p14:creationId xmlns:p14="http://schemas.microsoft.com/office/powerpoint/2010/main" val="7226025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4"/>
          <p:cNvSpPr>
            <a:spLocks noGrp="1" noChangeArrowheads="1"/>
          </p:cNvSpPr>
          <p:nvPr>
            <p:ph type="title"/>
          </p:nvPr>
        </p:nvSpPr>
        <p:spPr>
          <a:noFill/>
        </p:spPr>
        <p:txBody>
          <a:bodyPr lIns="90488" tIns="44450" rIns="90488" bIns="44450" anchor="b"/>
          <a:lstStyle/>
          <a:p>
            <a:pPr eaLnBrk="1" hangingPunct="1">
              <a:lnSpc>
                <a:spcPct val="90000"/>
              </a:lnSpc>
            </a:pPr>
            <a:r>
              <a:rPr lang="en-US" altLang="en-US" b="0">
                <a:solidFill>
                  <a:srgbClr val="002060"/>
                </a:solidFill>
              </a:rPr>
              <a:t>Step 3 – Develop Controls &amp; Make Decisions</a:t>
            </a:r>
          </a:p>
        </p:txBody>
      </p:sp>
      <p:grpSp>
        <p:nvGrpSpPr>
          <p:cNvPr id="52230" name="Group 28"/>
          <p:cNvGrpSpPr>
            <a:grpSpLocks/>
          </p:cNvGrpSpPr>
          <p:nvPr/>
        </p:nvGrpSpPr>
        <p:grpSpPr bwMode="auto">
          <a:xfrm>
            <a:off x="3292524" y="1309511"/>
            <a:ext cx="5603993" cy="4938889"/>
            <a:chOff x="182880" y="3200400"/>
            <a:chExt cx="3352800" cy="3268876"/>
          </a:xfrm>
        </p:grpSpPr>
        <p:pic>
          <p:nvPicPr>
            <p:cNvPr id="52232" name="Picture 29" descr="5-Step (AF Logo shrink)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 y="3200400"/>
              <a:ext cx="3352800" cy="326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Oval 30"/>
            <p:cNvSpPr>
              <a:spLocks noChangeArrowheads="1"/>
            </p:cNvSpPr>
            <p:nvPr/>
          </p:nvSpPr>
          <p:spPr bwMode="auto">
            <a:xfrm>
              <a:off x="1386933" y="5355538"/>
              <a:ext cx="838200" cy="982710"/>
            </a:xfrm>
            <a:prstGeom prst="ellipse">
              <a:avLst/>
            </a:prstGeom>
            <a:solidFill>
              <a:srgbClr val="00B0F0">
                <a:alpha val="25098"/>
              </a:srgbClr>
            </a:solidFill>
            <a:ln w="12700" cap="sq" algn="ctr">
              <a:solidFill>
                <a:schemeClr val="tx1"/>
              </a:solidFill>
              <a:round/>
              <a:headEnd type="none" w="sm" len="sm"/>
              <a:tailEnd type="none" w="sm" len="sm"/>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grpSp>
    </p:spTree>
    <p:extLst>
      <p:ext uri="{BB962C8B-B14F-4D97-AF65-F5344CB8AC3E}">
        <p14:creationId xmlns:p14="http://schemas.microsoft.com/office/powerpoint/2010/main" val="285064326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796955" y="100668"/>
            <a:ext cx="9101163" cy="723550"/>
          </a:xfrm>
          <a:noFill/>
        </p:spPr>
        <p:txBody>
          <a:bodyPr lIns="90488" tIns="44450" rIns="90488" bIns="44450" anchor="b"/>
          <a:lstStyle/>
          <a:p>
            <a:pPr eaLnBrk="1" hangingPunct="1">
              <a:lnSpc>
                <a:spcPct val="90000"/>
              </a:lnSpc>
            </a:pPr>
            <a:r>
              <a:rPr lang="en-US" altLang="en-US" b="0">
                <a:solidFill>
                  <a:srgbClr val="002060"/>
                </a:solidFill>
              </a:rPr>
              <a:t>Step 3 – Develop Controls &amp; Make Decisions</a:t>
            </a:r>
          </a:p>
        </p:txBody>
      </p:sp>
      <p:pic>
        <p:nvPicPr>
          <p:cNvPr id="5325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47655" y="2035881"/>
            <a:ext cx="9749116" cy="3000001"/>
          </a:xfrm>
          <a:noFill/>
        </p:spPr>
      </p:pic>
    </p:spTree>
    <p:extLst>
      <p:ext uri="{BB962C8B-B14F-4D97-AF65-F5344CB8AC3E}">
        <p14:creationId xmlns:p14="http://schemas.microsoft.com/office/powerpoint/2010/main" val="2126230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482183" y="3514574"/>
            <a:ext cx="11311556" cy="2178301"/>
          </a:xfrm>
          <a:prstGeom prst="rect">
            <a:avLst/>
          </a:prstGeom>
          <a:noFill/>
          <a:ln w="9525">
            <a:noFill/>
            <a:miter lim="800000"/>
            <a:headEnd/>
            <a:tailEnd/>
          </a:ln>
        </p:spPr>
        <p:txBody>
          <a:bodyPr lIns="90488" tIns="44450" rIns="90488" bIns="44450"/>
          <a:lstStyle/>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One or more controls to eliminate or reduce the risk to an acceptable level</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Involve personnel impacted by risk controls</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Control Options Matrix, Mission Mishap Analysis, What-If Analysis</a:t>
            </a:r>
            <a:endParaRPr lang="en-US" sz="2400" kern="0">
              <a:solidFill>
                <a:srgbClr val="002060"/>
              </a:solidFill>
              <a:latin typeface="Arial" panose="020B0604020202020204" pitchFamily="34" charset="0"/>
              <a:cs typeface="Arial" panose="020B0604020202020204" pitchFamily="34" charset="0"/>
            </a:endParaRPr>
          </a:p>
          <a:p>
            <a:pPr marL="800100" lvl="1" indent="-342900">
              <a:lnSpc>
                <a:spcPct val="150000"/>
              </a:lnSpc>
              <a:spcBef>
                <a:spcPct val="20000"/>
              </a:spcBef>
              <a:buFontTx/>
              <a:buChar char="•"/>
              <a:defRPr/>
            </a:pPr>
            <a:endParaRPr lang="en-US" sz="2400" b="1" kern="0">
              <a:latin typeface="+mn-lt"/>
            </a:endParaRPr>
          </a:p>
          <a:p>
            <a:pPr marL="342900" indent="-342900">
              <a:spcBef>
                <a:spcPct val="20000"/>
              </a:spcBef>
              <a:buFontTx/>
              <a:buChar char="•"/>
              <a:defRPr/>
            </a:pPr>
            <a:endParaRPr lang="en-US" sz="2000" b="1" kern="0">
              <a:latin typeface="+mn-lt"/>
            </a:endParaRPr>
          </a:p>
          <a:p>
            <a:pPr marL="1143000" lvl="2" indent="-228600">
              <a:spcBef>
                <a:spcPct val="20000"/>
              </a:spcBef>
              <a:defRPr/>
            </a:pPr>
            <a:endParaRPr lang="en-US" sz="1600" b="1" kern="0">
              <a:latin typeface="+mn-lt"/>
            </a:endParaRPr>
          </a:p>
          <a:p>
            <a:pPr marL="742950" lvl="1" indent="-285750">
              <a:spcBef>
                <a:spcPct val="20000"/>
              </a:spcBef>
              <a:buFontTx/>
              <a:buChar char="–"/>
              <a:defRPr/>
            </a:pPr>
            <a:endParaRPr lang="en-US" sz="2000" b="1" kern="0">
              <a:latin typeface="+mn-lt"/>
            </a:endParaRPr>
          </a:p>
          <a:p>
            <a:pPr marL="342900" indent="-342900">
              <a:lnSpc>
                <a:spcPct val="90000"/>
              </a:lnSpc>
              <a:spcBef>
                <a:spcPct val="20000"/>
              </a:spcBef>
              <a:defRPr/>
            </a:pPr>
            <a:endParaRPr lang="en-US" sz="3200" kern="0">
              <a:latin typeface="+mn-lt"/>
            </a:endParaRPr>
          </a:p>
        </p:txBody>
      </p:sp>
      <p:graphicFrame>
        <p:nvGraphicFramePr>
          <p:cNvPr id="8" name="Diagram 7"/>
          <p:cNvGraphicFramePr/>
          <p:nvPr/>
        </p:nvGraphicFramePr>
        <p:xfrm>
          <a:off x="4582927" y="1557867"/>
          <a:ext cx="3066125" cy="1848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4"/>
          <p:cNvSpPr>
            <a:spLocks noGrp="1" noChangeArrowheads="1"/>
          </p:cNvSpPr>
          <p:nvPr>
            <p:ph type="title"/>
          </p:nvPr>
        </p:nvSpPr>
        <p:spPr>
          <a:xfrm>
            <a:off x="788565" y="100668"/>
            <a:ext cx="9638059" cy="673216"/>
          </a:xfrm>
          <a:noFill/>
        </p:spPr>
        <p:txBody>
          <a:bodyPr lIns="90488" tIns="44450" rIns="90488" bIns="44450" anchor="b"/>
          <a:lstStyle/>
          <a:p>
            <a:pPr eaLnBrk="1" hangingPunct="1">
              <a:lnSpc>
                <a:spcPct val="90000"/>
              </a:lnSpc>
            </a:pPr>
            <a:r>
              <a:rPr lang="en-US" altLang="en-US" b="0">
                <a:solidFill>
                  <a:srgbClr val="002060"/>
                </a:solidFill>
              </a:rPr>
              <a:t>Step 3 – Develop Controls &amp; Make Decisions</a:t>
            </a:r>
          </a:p>
        </p:txBody>
      </p:sp>
    </p:spTree>
    <p:extLst>
      <p:ext uri="{BB962C8B-B14F-4D97-AF65-F5344CB8AC3E}">
        <p14:creationId xmlns:p14="http://schemas.microsoft.com/office/powerpoint/2010/main" val="161717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54035-BFF3-F7BB-8837-7D11A031A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88A25-1C3B-213A-8DF5-09D806486F50}"/>
              </a:ext>
            </a:extLst>
          </p:cNvPr>
          <p:cNvSpPr>
            <a:spLocks noGrp="1"/>
          </p:cNvSpPr>
          <p:nvPr>
            <p:ph type="title"/>
          </p:nvPr>
        </p:nvSpPr>
        <p:spPr/>
        <p:txBody>
          <a:bodyPr/>
          <a:lstStyle/>
          <a:p>
            <a:r>
              <a:rPr lang="en-US"/>
              <a:t>Purpose</a:t>
            </a:r>
          </a:p>
        </p:txBody>
      </p:sp>
      <p:sp>
        <p:nvSpPr>
          <p:cNvPr id="3" name="Content Placeholder 2">
            <a:extLst>
              <a:ext uri="{FF2B5EF4-FFF2-40B4-BE49-F238E27FC236}">
                <a16:creationId xmlns:a16="http://schemas.microsoft.com/office/drawing/2014/main" id="{28A44A5B-8CFE-2C87-2007-ECBC2041867C}"/>
              </a:ext>
            </a:extLst>
          </p:cNvPr>
          <p:cNvSpPr>
            <a:spLocks noGrp="1"/>
          </p:cNvSpPr>
          <p:nvPr>
            <p:ph idx="1"/>
          </p:nvPr>
        </p:nvSpPr>
        <p:spPr>
          <a:xfrm>
            <a:off x="209550" y="1083803"/>
            <a:ext cx="7712622" cy="5300916"/>
          </a:xfrm>
        </p:spPr>
        <p:txBody>
          <a:bodyPr/>
          <a:lstStyle/>
          <a:p>
            <a:endParaRPr lang="en-US" sz="2800"/>
          </a:p>
          <a:p>
            <a:r>
              <a:rPr lang="en-US" sz="2800"/>
              <a:t>End State</a:t>
            </a:r>
          </a:p>
          <a:p>
            <a:pPr lvl="1"/>
            <a:endParaRPr lang="en-US" sz="2000"/>
          </a:p>
          <a:p>
            <a:pPr lvl="1"/>
            <a:r>
              <a:rPr lang="en-US" sz="2000"/>
              <a:t>100% of personnel completing RM training requirements</a:t>
            </a:r>
          </a:p>
          <a:p>
            <a:pPr lvl="1"/>
            <a:endParaRPr lang="en-US" sz="2000"/>
          </a:p>
          <a:p>
            <a:pPr lvl="1"/>
            <a:r>
              <a:rPr lang="en-US" sz="2000"/>
              <a:t>100% of major exercises incorporate RM tools and Joint Risk Assessment Tool (JRAT) or other formal risk measurement tools</a:t>
            </a:r>
          </a:p>
          <a:p>
            <a:pPr lvl="1"/>
            <a:endParaRPr lang="en-US" sz="2000"/>
          </a:p>
          <a:p>
            <a:pPr lvl="1"/>
            <a:r>
              <a:rPr lang="en-US" sz="2000"/>
              <a:t>100% integration of RM into formal education and training courses</a:t>
            </a:r>
          </a:p>
          <a:p>
            <a:endParaRPr lang="en-US"/>
          </a:p>
        </p:txBody>
      </p:sp>
      <p:pic>
        <p:nvPicPr>
          <p:cNvPr id="4" name="Picture 3" descr="SMS pillars">
            <a:extLst>
              <a:ext uri="{FF2B5EF4-FFF2-40B4-BE49-F238E27FC236}">
                <a16:creationId xmlns:a16="http://schemas.microsoft.com/office/drawing/2014/main" id="{CC398CBF-F13C-449E-6E0C-AC8FDDC2C2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616" y="1647944"/>
            <a:ext cx="4236024" cy="356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564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530587" y="1450628"/>
            <a:ext cx="11228294" cy="4696744"/>
          </a:xfrm>
          <a:prstGeom prst="rect">
            <a:avLst/>
          </a:prstGeom>
          <a:noFill/>
          <a:ln w="9525">
            <a:noFill/>
            <a:miter lim="800000"/>
            <a:headEnd/>
            <a:tailEnd/>
          </a:ln>
        </p:spPr>
        <p:txBody>
          <a:bodyPr lIns="90488" tIns="44450" rIns="90488" bIns="44450"/>
          <a:lstStyle/>
          <a:p>
            <a:pPr algn="l">
              <a:spcBef>
                <a:spcPts val="0"/>
              </a:spcBef>
              <a:spcAft>
                <a:spcPts val="600"/>
              </a:spcAft>
              <a:buClr>
                <a:srgbClr val="002060"/>
              </a:buClr>
              <a:defRPr/>
            </a:pPr>
            <a:r>
              <a:rPr lang="en-US" sz="2800" kern="0">
                <a:solidFill>
                  <a:srgbClr val="002060"/>
                </a:solidFill>
                <a:latin typeface="Arial" panose="020B0604020202020204" pitchFamily="34" charset="0"/>
                <a:cs typeface="Arial" panose="020B0604020202020204" pitchFamily="34" charset="0"/>
              </a:rPr>
              <a:t>Types of controls</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Engineering Controls</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Physical Controls</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Administrative Controls</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Educational Controls</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Operational Controls</a:t>
            </a:r>
            <a:endParaRPr lang="en-US" sz="2400" b="1" kern="0">
              <a:solidFill>
                <a:srgbClr val="002060"/>
              </a:solidFill>
              <a:latin typeface="Arial" panose="020B0604020202020204" pitchFamily="34" charset="0"/>
              <a:cs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val="2953321995"/>
              </p:ext>
            </p:extLst>
          </p:nvPr>
        </p:nvGraphicFramePr>
        <p:xfrm>
          <a:off x="8904344" y="60587"/>
          <a:ext cx="2213814" cy="93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a:spLocks noGrp="1" noChangeArrowheads="1"/>
          </p:cNvSpPr>
          <p:nvPr>
            <p:ph type="title"/>
          </p:nvPr>
        </p:nvSpPr>
        <p:spPr>
          <a:xfrm>
            <a:off x="788564" y="212925"/>
            <a:ext cx="8833608" cy="635124"/>
          </a:xfrm>
          <a:noFill/>
        </p:spPr>
        <p:txBody>
          <a:bodyPr lIns="90488" tIns="44450" rIns="90488" bIns="44450" anchor="b"/>
          <a:lstStyle/>
          <a:p>
            <a:pPr eaLnBrk="1" hangingPunct="1">
              <a:lnSpc>
                <a:spcPct val="90000"/>
              </a:lnSpc>
            </a:pPr>
            <a:r>
              <a:rPr lang="en-US" altLang="en-US" sz="3200" b="0">
                <a:solidFill>
                  <a:srgbClr val="002060"/>
                </a:solidFill>
              </a:rPr>
              <a:t>Step 3 – Develop Controls &amp; Make Decisions</a:t>
            </a:r>
          </a:p>
        </p:txBody>
      </p:sp>
    </p:spTree>
    <p:extLst>
      <p:ext uri="{BB962C8B-B14F-4D97-AF65-F5344CB8AC3E}">
        <p14:creationId xmlns:p14="http://schemas.microsoft.com/office/powerpoint/2010/main" val="2782439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533001" y="1451423"/>
            <a:ext cx="11295529" cy="4953000"/>
          </a:xfrm>
          <a:prstGeom prst="rect">
            <a:avLst/>
          </a:prstGeom>
          <a:noFill/>
          <a:ln w="9525">
            <a:noFill/>
            <a:miter lim="800000"/>
            <a:headEnd/>
            <a:tailEnd/>
          </a:ln>
        </p:spPr>
        <p:txBody>
          <a:bodyPr lIns="90488" tIns="44450" rIns="90488" bIns="44450"/>
          <a:lstStyle/>
          <a:p>
            <a:pPr algn="l">
              <a:spcBef>
                <a:spcPts val="0"/>
              </a:spcBef>
              <a:spcAft>
                <a:spcPts val="600"/>
              </a:spcAft>
              <a:defRPr/>
            </a:pPr>
            <a:r>
              <a:rPr lang="en-US" sz="2800" kern="0">
                <a:solidFill>
                  <a:srgbClr val="002060"/>
                </a:solidFill>
                <a:latin typeface="Arial" panose="020B0604020202020204" pitchFamily="34" charset="0"/>
                <a:cs typeface="Arial" panose="020B0604020202020204" pitchFamily="34" charset="0"/>
              </a:rPr>
              <a:t>Eliminate or mitigate the risk of a hazard</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Rejection</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Avoidance</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Delay</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Transference</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Spreading</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Compensation</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Reduction</a:t>
            </a:r>
          </a:p>
          <a:p>
            <a:pPr marL="1257300" lvl="2" indent="-342900" algn="l">
              <a:spcBef>
                <a:spcPts val="300"/>
              </a:spcBef>
              <a:buClr>
                <a:schemeClr val="tx1"/>
              </a:buClr>
              <a:buFont typeface="Arial" panose="020B0604020202020204" pitchFamily="34" charset="0"/>
              <a:buChar char="‒"/>
              <a:defRPr/>
            </a:pPr>
            <a:endParaRPr lang="en-US" sz="2000" kern="0">
              <a:solidFill>
                <a:srgbClr val="002060"/>
              </a:solidFill>
              <a:latin typeface="Arial" panose="020B0604020202020204" pitchFamily="34" charset="0"/>
              <a:cs typeface="Arial" panose="020B0604020202020204" pitchFamily="34" charset="0"/>
            </a:endParaRPr>
          </a:p>
          <a:p>
            <a:pPr marL="342900" indent="-342900">
              <a:spcBef>
                <a:spcPct val="20000"/>
              </a:spcBef>
              <a:buFontTx/>
              <a:buChar char="•"/>
              <a:defRPr/>
            </a:pPr>
            <a:endParaRPr lang="en-US" sz="2000" b="1" kern="0">
              <a:latin typeface="+mn-lt"/>
            </a:endParaRPr>
          </a:p>
          <a:p>
            <a:pPr marL="800100" lvl="1" indent="-342900">
              <a:spcBef>
                <a:spcPct val="20000"/>
              </a:spcBef>
              <a:buFontTx/>
              <a:buChar char="•"/>
              <a:defRPr/>
            </a:pPr>
            <a:endParaRPr lang="en-US" b="1" kern="0">
              <a:latin typeface="+mn-lt"/>
            </a:endParaRPr>
          </a:p>
          <a:p>
            <a:pPr marL="342900" indent="-342900">
              <a:spcBef>
                <a:spcPct val="20000"/>
              </a:spcBef>
              <a:buFontTx/>
              <a:buChar char="•"/>
              <a:defRPr/>
            </a:pPr>
            <a:endParaRPr lang="en-US" sz="2000" b="1" kern="0">
              <a:latin typeface="+mn-lt"/>
            </a:endParaRPr>
          </a:p>
          <a:p>
            <a:pPr marL="1143000" lvl="2" indent="-228600">
              <a:spcBef>
                <a:spcPct val="20000"/>
              </a:spcBef>
              <a:defRPr/>
            </a:pPr>
            <a:endParaRPr lang="en-US" sz="1600" b="1" kern="0">
              <a:latin typeface="+mn-lt"/>
            </a:endParaRPr>
          </a:p>
          <a:p>
            <a:pPr marL="742950" lvl="1" indent="-285750">
              <a:spcBef>
                <a:spcPct val="20000"/>
              </a:spcBef>
              <a:buFontTx/>
              <a:buChar char="–"/>
              <a:defRPr/>
            </a:pPr>
            <a:endParaRPr lang="en-US" sz="2000" b="1" kern="0">
              <a:latin typeface="+mn-lt"/>
            </a:endParaRPr>
          </a:p>
          <a:p>
            <a:pPr marL="342900" indent="-342900">
              <a:lnSpc>
                <a:spcPct val="90000"/>
              </a:lnSpc>
              <a:spcBef>
                <a:spcPct val="20000"/>
              </a:spcBef>
              <a:defRPr/>
            </a:pPr>
            <a:endParaRPr lang="en-US" sz="3200" kern="0">
              <a:latin typeface="+mn-lt"/>
            </a:endParaRPr>
          </a:p>
        </p:txBody>
      </p:sp>
      <p:graphicFrame>
        <p:nvGraphicFramePr>
          <p:cNvPr id="13" name="Diagram 12"/>
          <p:cNvGraphicFramePr/>
          <p:nvPr>
            <p:extLst>
              <p:ext uri="{D42A27DB-BD31-4B8C-83A1-F6EECF244321}">
                <p14:modId xmlns:p14="http://schemas.microsoft.com/office/powerpoint/2010/main" val="1128528468"/>
              </p:ext>
            </p:extLst>
          </p:nvPr>
        </p:nvGraphicFramePr>
        <p:xfrm>
          <a:off x="8899787" y="94158"/>
          <a:ext cx="2100925" cy="951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a:spLocks noGrp="1" noChangeArrowheads="1"/>
          </p:cNvSpPr>
          <p:nvPr>
            <p:ph type="title"/>
          </p:nvPr>
        </p:nvSpPr>
        <p:spPr>
          <a:xfrm>
            <a:off x="781083" y="94158"/>
            <a:ext cx="8397379" cy="718838"/>
          </a:xfrm>
          <a:noFill/>
        </p:spPr>
        <p:txBody>
          <a:bodyPr lIns="90488" tIns="44450" rIns="90488" bIns="44450" anchor="b"/>
          <a:lstStyle/>
          <a:p>
            <a:pPr eaLnBrk="1" hangingPunct="1">
              <a:lnSpc>
                <a:spcPct val="90000"/>
              </a:lnSpc>
            </a:pPr>
            <a:r>
              <a:rPr lang="en-US" altLang="en-US" sz="3200" b="0">
                <a:solidFill>
                  <a:srgbClr val="002060"/>
                </a:solidFill>
              </a:rPr>
              <a:t>Step 3 – Develop Controls &amp; Make Decisions</a:t>
            </a:r>
          </a:p>
        </p:txBody>
      </p:sp>
    </p:spTree>
    <p:extLst>
      <p:ext uri="{BB962C8B-B14F-4D97-AF65-F5344CB8AC3E}">
        <p14:creationId xmlns:p14="http://schemas.microsoft.com/office/powerpoint/2010/main" val="23466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503052" y="3891818"/>
            <a:ext cx="11311467" cy="2731912"/>
          </a:xfrm>
          <a:prstGeom prst="rect">
            <a:avLst/>
          </a:prstGeom>
          <a:noFill/>
          <a:ln w="9525">
            <a:noFill/>
            <a:miter lim="800000"/>
            <a:headEnd/>
            <a:tailEnd/>
          </a:ln>
        </p:spPr>
        <p:txBody>
          <a:bodyPr lIns="90488" tIns="44450" rIns="90488" bIns="44450"/>
          <a:lstStyle/>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How does each control affect the risk associated with the hazard?</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With controls identified, the hazard should be re-assessed for Severity and Probability.</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Record the new risk level (residual risk) – how does the control affect the original risk level?</a:t>
            </a:r>
          </a:p>
          <a:p>
            <a:pPr marL="800100" lvl="1" indent="-342900">
              <a:spcBef>
                <a:spcPct val="20000"/>
              </a:spcBef>
              <a:buFont typeface="Arial" panose="020B0604020202020204" pitchFamily="34" charset="0"/>
              <a:buChar char="•"/>
              <a:defRPr/>
            </a:pPr>
            <a:endParaRPr lang="en-US" sz="1800" b="1" kern="0">
              <a:latin typeface="+mn-lt"/>
            </a:endParaRPr>
          </a:p>
          <a:p>
            <a:pPr marL="1257300" lvl="2" indent="-342900">
              <a:spcBef>
                <a:spcPct val="20000"/>
              </a:spcBef>
              <a:buFontTx/>
              <a:buChar char="•"/>
              <a:defRPr/>
            </a:pPr>
            <a:endParaRPr lang="en-US" sz="1800" b="1" kern="0">
              <a:latin typeface="+mn-lt"/>
            </a:endParaRPr>
          </a:p>
          <a:p>
            <a:pPr marL="800100" lvl="1" indent="-342900">
              <a:spcBef>
                <a:spcPct val="20000"/>
              </a:spcBef>
              <a:defRPr/>
            </a:pPr>
            <a:endParaRPr lang="en-US" sz="1800" b="1" kern="0">
              <a:latin typeface="+mn-lt"/>
            </a:endParaRPr>
          </a:p>
          <a:p>
            <a:pPr marL="800100" lvl="1" indent="-342900">
              <a:spcBef>
                <a:spcPct val="20000"/>
              </a:spcBef>
              <a:buFontTx/>
              <a:buChar char="•"/>
              <a:defRPr/>
            </a:pPr>
            <a:endParaRPr lang="en-US" sz="1800" b="1" kern="0">
              <a:latin typeface="+mn-lt"/>
            </a:endParaRPr>
          </a:p>
          <a:p>
            <a:pPr marL="342900" indent="-342900">
              <a:spcBef>
                <a:spcPct val="20000"/>
              </a:spcBef>
              <a:buFontTx/>
              <a:buChar char="•"/>
              <a:defRPr/>
            </a:pPr>
            <a:endParaRPr lang="en-US" sz="2000" b="1" kern="0">
              <a:latin typeface="+mn-lt"/>
            </a:endParaRPr>
          </a:p>
          <a:p>
            <a:pPr marL="800100" lvl="1" indent="-342900">
              <a:spcBef>
                <a:spcPct val="20000"/>
              </a:spcBef>
              <a:buFontTx/>
              <a:buChar char="•"/>
              <a:defRPr/>
            </a:pPr>
            <a:endParaRPr lang="en-US" b="1" kern="0">
              <a:latin typeface="+mn-lt"/>
            </a:endParaRPr>
          </a:p>
          <a:p>
            <a:pPr marL="342900" indent="-342900">
              <a:spcBef>
                <a:spcPct val="20000"/>
              </a:spcBef>
              <a:buFontTx/>
              <a:buChar char="•"/>
              <a:defRPr/>
            </a:pPr>
            <a:endParaRPr lang="en-US" sz="2000" b="1" kern="0">
              <a:latin typeface="+mn-lt"/>
            </a:endParaRPr>
          </a:p>
          <a:p>
            <a:pPr marL="1143000" lvl="2" indent="-228600">
              <a:spcBef>
                <a:spcPct val="20000"/>
              </a:spcBef>
              <a:defRPr/>
            </a:pPr>
            <a:endParaRPr lang="en-US" sz="1600" b="1" kern="0">
              <a:latin typeface="+mn-lt"/>
            </a:endParaRPr>
          </a:p>
          <a:p>
            <a:pPr marL="742950" lvl="1" indent="-285750">
              <a:spcBef>
                <a:spcPct val="20000"/>
              </a:spcBef>
              <a:buFontTx/>
              <a:buChar char="–"/>
              <a:defRPr/>
            </a:pPr>
            <a:endParaRPr lang="en-US" sz="2000" b="1" kern="0">
              <a:latin typeface="+mn-lt"/>
            </a:endParaRPr>
          </a:p>
          <a:p>
            <a:pPr marL="342900" indent="-342900">
              <a:lnSpc>
                <a:spcPct val="90000"/>
              </a:lnSpc>
              <a:spcBef>
                <a:spcPct val="20000"/>
              </a:spcBef>
              <a:defRPr/>
            </a:pPr>
            <a:endParaRPr lang="en-US" sz="3200" kern="0">
              <a:latin typeface="+mn-lt"/>
            </a:endParaRPr>
          </a:p>
        </p:txBody>
      </p:sp>
      <p:grpSp>
        <p:nvGrpSpPr>
          <p:cNvPr id="8" name="Group 10"/>
          <p:cNvGrpSpPr/>
          <p:nvPr/>
        </p:nvGrpSpPr>
        <p:grpSpPr>
          <a:xfrm>
            <a:off x="4377358" y="1851379"/>
            <a:ext cx="3460044" cy="1591732"/>
            <a:chOff x="855" y="0"/>
            <a:chExt cx="1750888" cy="609600"/>
          </a:xfrm>
          <a:scene3d>
            <a:camera prst="orthographicFront"/>
            <a:lightRig rig="flat" dir="t"/>
          </a:scene3d>
        </p:grpSpPr>
        <p:sp>
          <p:nvSpPr>
            <p:cNvPr id="9" name="Chevron 8"/>
            <p:cNvSpPr/>
            <p:nvPr/>
          </p:nvSpPr>
          <p:spPr>
            <a:xfrm>
              <a:off x="855" y="0"/>
              <a:ext cx="1750888" cy="609600"/>
            </a:xfrm>
            <a:prstGeom prst="chevron">
              <a:avLst/>
            </a:prstGeom>
            <a:solidFill>
              <a:srgbClr val="92D05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0" name="Chevron 4"/>
            <p:cNvSpPr/>
            <p:nvPr/>
          </p:nvSpPr>
          <p:spPr>
            <a:xfrm>
              <a:off x="305655" y="0"/>
              <a:ext cx="1141288"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defTabSz="533400">
                <a:lnSpc>
                  <a:spcPct val="90000"/>
                </a:lnSpc>
                <a:spcAft>
                  <a:spcPct val="35000"/>
                </a:spcAft>
                <a:defRPr/>
              </a:pPr>
              <a:r>
                <a:rPr lang="en-US" sz="2400" b="1" i="1">
                  <a:solidFill>
                    <a:schemeClr val="tx1"/>
                  </a:solidFill>
                </a:rPr>
                <a:t>Action 2: </a:t>
              </a:r>
              <a:br>
                <a:rPr lang="en-US" sz="2400" b="1" i="1">
                  <a:solidFill>
                    <a:schemeClr val="tx1"/>
                  </a:solidFill>
                </a:rPr>
              </a:br>
              <a:r>
                <a:rPr lang="en-US" sz="2400" b="1" i="1">
                  <a:solidFill>
                    <a:schemeClr val="tx1"/>
                  </a:solidFill>
                </a:rPr>
                <a:t>Determine  Control</a:t>
              </a:r>
              <a:br>
                <a:rPr lang="en-US" sz="2400" b="1" i="1">
                  <a:solidFill>
                    <a:schemeClr val="tx1"/>
                  </a:solidFill>
                </a:rPr>
              </a:br>
              <a:r>
                <a:rPr lang="en-US" sz="2400" b="1" i="1">
                  <a:solidFill>
                    <a:schemeClr val="tx1"/>
                  </a:solidFill>
                </a:rPr>
                <a:t> Effects</a:t>
              </a:r>
            </a:p>
          </p:txBody>
        </p:sp>
      </p:grpSp>
      <p:sp>
        <p:nvSpPr>
          <p:cNvPr id="12" name="Rectangle 4"/>
          <p:cNvSpPr>
            <a:spLocks noGrp="1" noChangeArrowheads="1"/>
          </p:cNvSpPr>
          <p:nvPr>
            <p:ph type="title"/>
          </p:nvPr>
        </p:nvSpPr>
        <p:spPr>
          <a:xfrm>
            <a:off x="872455" y="159391"/>
            <a:ext cx="9143108" cy="631272"/>
          </a:xfrm>
          <a:noFill/>
        </p:spPr>
        <p:txBody>
          <a:bodyPr lIns="90488" tIns="44450" rIns="90488" bIns="44450" anchor="b"/>
          <a:lstStyle/>
          <a:p>
            <a:pPr eaLnBrk="1" hangingPunct="1">
              <a:lnSpc>
                <a:spcPct val="90000"/>
              </a:lnSpc>
            </a:pPr>
            <a:r>
              <a:rPr lang="en-US" altLang="en-US" b="0">
                <a:solidFill>
                  <a:srgbClr val="002060"/>
                </a:solidFill>
              </a:rPr>
              <a:t>Step 3 – Develop Controls &amp; Make Decisions</a:t>
            </a:r>
          </a:p>
        </p:txBody>
      </p:sp>
    </p:spTree>
    <p:extLst>
      <p:ext uri="{BB962C8B-B14F-4D97-AF65-F5344CB8AC3E}">
        <p14:creationId xmlns:p14="http://schemas.microsoft.com/office/powerpoint/2010/main" val="469168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474134" y="3641019"/>
            <a:ext cx="11216422" cy="2703335"/>
          </a:xfrm>
          <a:prstGeom prst="rect">
            <a:avLst/>
          </a:prstGeom>
          <a:noFill/>
          <a:ln w="9525">
            <a:noFill/>
            <a:miter lim="800000"/>
            <a:headEnd/>
            <a:tailEnd/>
          </a:ln>
        </p:spPr>
        <p:txBody>
          <a:bodyPr lIns="90488" tIns="44450" rIns="90488" bIns="44450"/>
          <a:lstStyle/>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Consistent with operational or activity objectives and optimize use of available resources.</a:t>
            </a:r>
          </a:p>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Opportunity assessments, cost benefit analysis and computer modeling.</a:t>
            </a:r>
          </a:p>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Feasibility of controls, balance costs &amp; expected benefits in terms of mission performance, dollars &amp; continued risk exposure during implementation.</a:t>
            </a:r>
          </a:p>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Clearly define tradeoffs for the decision maker.</a:t>
            </a:r>
          </a:p>
          <a:p>
            <a:pPr marL="800100" lvl="1" indent="-342900">
              <a:spcBef>
                <a:spcPct val="20000"/>
              </a:spcBef>
              <a:defRPr/>
            </a:pPr>
            <a:endParaRPr lang="en-US" sz="1800" b="1" kern="0">
              <a:latin typeface="+mn-lt"/>
            </a:endParaRPr>
          </a:p>
          <a:p>
            <a:pPr marL="800100" lvl="1" indent="-342900">
              <a:spcBef>
                <a:spcPct val="20000"/>
              </a:spcBef>
              <a:buFontTx/>
              <a:buChar char="•"/>
              <a:defRPr/>
            </a:pPr>
            <a:endParaRPr lang="en-US" sz="1800" b="1" kern="0">
              <a:latin typeface="+mn-lt"/>
            </a:endParaRPr>
          </a:p>
          <a:p>
            <a:pPr marL="342900" indent="-342900">
              <a:spcBef>
                <a:spcPct val="20000"/>
              </a:spcBef>
              <a:buFontTx/>
              <a:buChar char="•"/>
              <a:defRPr/>
            </a:pPr>
            <a:endParaRPr lang="en-US" sz="2000" b="1" kern="0">
              <a:latin typeface="+mn-lt"/>
            </a:endParaRPr>
          </a:p>
          <a:p>
            <a:pPr marL="800100" lvl="1" indent="-342900">
              <a:spcBef>
                <a:spcPct val="20000"/>
              </a:spcBef>
              <a:buFontTx/>
              <a:buChar char="•"/>
              <a:defRPr/>
            </a:pPr>
            <a:endParaRPr lang="en-US" b="1" kern="0">
              <a:latin typeface="+mn-lt"/>
            </a:endParaRPr>
          </a:p>
          <a:p>
            <a:pPr marL="342900" indent="-342900">
              <a:spcBef>
                <a:spcPct val="20000"/>
              </a:spcBef>
              <a:buFontTx/>
              <a:buChar char="•"/>
              <a:defRPr/>
            </a:pPr>
            <a:endParaRPr lang="en-US" sz="2000" b="1" kern="0">
              <a:latin typeface="+mn-lt"/>
            </a:endParaRPr>
          </a:p>
          <a:p>
            <a:pPr marL="1143000" lvl="2" indent="-228600">
              <a:spcBef>
                <a:spcPct val="20000"/>
              </a:spcBef>
              <a:defRPr/>
            </a:pPr>
            <a:endParaRPr lang="en-US" sz="1600" b="1" kern="0">
              <a:latin typeface="+mn-lt"/>
            </a:endParaRPr>
          </a:p>
          <a:p>
            <a:pPr marL="742950" lvl="1" indent="-285750">
              <a:spcBef>
                <a:spcPct val="20000"/>
              </a:spcBef>
              <a:buFontTx/>
              <a:buChar char="–"/>
              <a:defRPr/>
            </a:pPr>
            <a:endParaRPr lang="en-US" sz="2000" b="1" kern="0">
              <a:latin typeface="+mn-lt"/>
            </a:endParaRPr>
          </a:p>
          <a:p>
            <a:pPr marL="342900" indent="-342900">
              <a:lnSpc>
                <a:spcPct val="90000"/>
              </a:lnSpc>
              <a:spcBef>
                <a:spcPct val="20000"/>
              </a:spcBef>
              <a:defRPr/>
            </a:pPr>
            <a:endParaRPr lang="en-US" sz="3200" kern="0">
              <a:latin typeface="+mn-lt"/>
            </a:endParaRPr>
          </a:p>
        </p:txBody>
      </p:sp>
      <p:grpSp>
        <p:nvGrpSpPr>
          <p:cNvPr id="8" name="Group 10"/>
          <p:cNvGrpSpPr/>
          <p:nvPr/>
        </p:nvGrpSpPr>
        <p:grpSpPr>
          <a:xfrm>
            <a:off x="4566349" y="1704623"/>
            <a:ext cx="3055836" cy="1497952"/>
            <a:chOff x="855" y="0"/>
            <a:chExt cx="1750888" cy="609600"/>
          </a:xfrm>
          <a:scene3d>
            <a:camera prst="orthographicFront"/>
            <a:lightRig rig="flat" dir="t"/>
          </a:scene3d>
        </p:grpSpPr>
        <p:sp>
          <p:nvSpPr>
            <p:cNvPr id="9" name="Chevron 8"/>
            <p:cNvSpPr/>
            <p:nvPr/>
          </p:nvSpPr>
          <p:spPr>
            <a:xfrm>
              <a:off x="855" y="0"/>
              <a:ext cx="1750888" cy="609600"/>
            </a:xfrm>
            <a:prstGeom prst="chevron">
              <a:avLst/>
            </a:prstGeom>
            <a:solidFill>
              <a:schemeClr val="accent2">
                <a:lumMod val="40000"/>
                <a:lumOff val="60000"/>
                <a:alpha val="77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0" name="Chevron 4"/>
            <p:cNvSpPr/>
            <p:nvPr/>
          </p:nvSpPr>
          <p:spPr>
            <a:xfrm>
              <a:off x="305655" y="0"/>
              <a:ext cx="1141288"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defTabSz="533400">
                <a:lnSpc>
                  <a:spcPct val="90000"/>
                </a:lnSpc>
                <a:spcAft>
                  <a:spcPct val="35000"/>
                </a:spcAft>
                <a:defRPr/>
              </a:pPr>
              <a:r>
                <a:rPr lang="en-US" sz="2400" b="1" i="1">
                  <a:solidFill>
                    <a:schemeClr val="tx1"/>
                  </a:solidFill>
                </a:rPr>
                <a:t>Action 3: </a:t>
              </a:r>
              <a:br>
                <a:rPr lang="en-US" sz="2400" b="1" i="1">
                  <a:solidFill>
                    <a:schemeClr val="tx1"/>
                  </a:solidFill>
                </a:rPr>
              </a:br>
              <a:r>
                <a:rPr lang="en-US" sz="2400" b="1" i="1">
                  <a:solidFill>
                    <a:schemeClr val="tx1"/>
                  </a:solidFill>
                </a:rPr>
                <a:t>Prioritize Control Measures</a:t>
              </a:r>
            </a:p>
          </p:txBody>
        </p:sp>
      </p:grpSp>
      <p:sp>
        <p:nvSpPr>
          <p:cNvPr id="14" name="Rectangle 4"/>
          <p:cNvSpPr>
            <a:spLocks noGrp="1" noChangeArrowheads="1"/>
          </p:cNvSpPr>
          <p:nvPr>
            <p:ph type="title"/>
          </p:nvPr>
        </p:nvSpPr>
        <p:spPr>
          <a:xfrm>
            <a:off x="830510" y="235760"/>
            <a:ext cx="9587725" cy="555771"/>
          </a:xfrm>
          <a:noFill/>
        </p:spPr>
        <p:txBody>
          <a:bodyPr lIns="90488" tIns="44450" rIns="90488" bIns="44450" anchor="b"/>
          <a:lstStyle/>
          <a:p>
            <a:pPr eaLnBrk="1" hangingPunct="1">
              <a:lnSpc>
                <a:spcPct val="90000"/>
              </a:lnSpc>
            </a:pPr>
            <a:r>
              <a:rPr lang="en-US" altLang="en-US" b="0">
                <a:solidFill>
                  <a:srgbClr val="002060"/>
                </a:solidFill>
              </a:rPr>
              <a:t>Step 3 – Develop Controls &amp; Make Decisions</a:t>
            </a:r>
          </a:p>
        </p:txBody>
      </p:sp>
    </p:spTree>
    <p:extLst>
      <p:ext uri="{BB962C8B-B14F-4D97-AF65-F5344CB8AC3E}">
        <p14:creationId xmlns:p14="http://schemas.microsoft.com/office/powerpoint/2010/main" val="968147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504928" y="3562446"/>
            <a:ext cx="11335871" cy="2522713"/>
          </a:xfrm>
          <a:prstGeom prst="rect">
            <a:avLst/>
          </a:prstGeom>
          <a:noFill/>
          <a:ln w="9525">
            <a:noFill/>
            <a:miter lim="800000"/>
            <a:headEnd/>
            <a:tailEnd/>
          </a:ln>
        </p:spPr>
        <p:txBody>
          <a:bodyPr lIns="90488" tIns="44450" rIns="90488" bIns="44450"/>
          <a:lstStyle/>
          <a:p>
            <a:pPr marL="342900" indent="-342900" algn="l">
              <a:spcBef>
                <a:spcPts val="0"/>
              </a:spcBef>
              <a:spcAft>
                <a:spcPts val="600"/>
              </a:spcAft>
              <a:buClr>
                <a:srgbClr val="002060"/>
              </a:buClr>
              <a:buSzPct val="80000"/>
              <a:buFont typeface="Arial" panose="020B0604020202020204" pitchFamily="34" charset="0"/>
              <a:buChar char="•"/>
              <a:defRPr/>
            </a:pPr>
            <a:r>
              <a:rPr lang="en-US" sz="2800" u="sng" kern="0">
                <a:solidFill>
                  <a:srgbClr val="002060"/>
                </a:solidFill>
                <a:latin typeface="Arial" panose="020B0604020202020204" pitchFamily="34" charset="0"/>
                <a:cs typeface="Arial" panose="020B0604020202020204" pitchFamily="34" charset="0"/>
              </a:rPr>
              <a:t>Decision makers</a:t>
            </a:r>
            <a:r>
              <a:rPr lang="en-US" sz="2800" kern="0">
                <a:solidFill>
                  <a:srgbClr val="002060"/>
                </a:solidFill>
                <a:latin typeface="Arial" panose="020B0604020202020204" pitchFamily="34" charset="0"/>
                <a:cs typeface="Arial" panose="020B0604020202020204" pitchFamily="34" charset="0"/>
              </a:rPr>
              <a:t> select control(s) that reduce risk to an </a:t>
            </a:r>
            <a:r>
              <a:rPr lang="en-US" sz="2800" u="sng" kern="0">
                <a:solidFill>
                  <a:srgbClr val="002060"/>
                </a:solidFill>
                <a:latin typeface="Arial" panose="020B0604020202020204" pitchFamily="34" charset="0"/>
                <a:cs typeface="Arial" panose="020B0604020202020204" pitchFamily="34" charset="0"/>
              </a:rPr>
              <a:t>acceptable level</a:t>
            </a:r>
            <a:r>
              <a:rPr lang="en-US" sz="2800" kern="0">
                <a:solidFill>
                  <a:srgbClr val="002060"/>
                </a:solidFill>
                <a:latin typeface="Arial" panose="020B0604020202020204" pitchFamily="34" charset="0"/>
                <a:cs typeface="Arial" panose="020B0604020202020204" pitchFamily="34" charset="0"/>
              </a:rPr>
              <a:t>.</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Accept the risks and associated consequences of implementing or not implementing recommended controls. </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Ensure control decisions are documented for future reference.</a:t>
            </a:r>
          </a:p>
          <a:p>
            <a:pPr marL="1714500" lvl="3" indent="-342900">
              <a:spcBef>
                <a:spcPct val="20000"/>
              </a:spcBef>
              <a:buFontTx/>
              <a:buChar char="•"/>
              <a:defRPr/>
            </a:pPr>
            <a:endParaRPr lang="en-US" sz="2400" b="1" kern="0">
              <a:solidFill>
                <a:srgbClr val="002060"/>
              </a:solidFill>
              <a:latin typeface="+mn-lt"/>
            </a:endParaRPr>
          </a:p>
          <a:p>
            <a:pPr marL="1714500" lvl="3" indent="-342900">
              <a:spcBef>
                <a:spcPct val="20000"/>
              </a:spcBef>
              <a:buFontTx/>
              <a:buChar char="•"/>
              <a:defRPr/>
            </a:pPr>
            <a:endParaRPr lang="en-US" b="1" kern="0">
              <a:latin typeface="+mn-lt"/>
            </a:endParaRPr>
          </a:p>
          <a:p>
            <a:pPr marL="1257300" lvl="2" indent="-342900">
              <a:spcBef>
                <a:spcPct val="20000"/>
              </a:spcBef>
              <a:buFontTx/>
              <a:buChar char="•"/>
              <a:defRPr/>
            </a:pPr>
            <a:endParaRPr lang="en-US" sz="1600" b="1" kern="0">
              <a:latin typeface="+mn-lt"/>
            </a:endParaRPr>
          </a:p>
          <a:p>
            <a:pPr marL="1257300" lvl="2" indent="-342900">
              <a:spcBef>
                <a:spcPct val="20000"/>
              </a:spcBef>
              <a:buFontTx/>
              <a:buChar char="•"/>
              <a:defRPr/>
            </a:pPr>
            <a:endParaRPr lang="en-US" sz="1800" b="1" kern="0">
              <a:latin typeface="+mn-lt"/>
            </a:endParaRPr>
          </a:p>
          <a:p>
            <a:pPr marL="800100" lvl="1" indent="-342900">
              <a:spcBef>
                <a:spcPct val="20000"/>
              </a:spcBef>
              <a:defRPr/>
            </a:pPr>
            <a:endParaRPr lang="en-US" sz="1800" b="1" kern="0">
              <a:latin typeface="+mn-lt"/>
            </a:endParaRPr>
          </a:p>
          <a:p>
            <a:pPr marL="800100" lvl="1" indent="-342900">
              <a:spcBef>
                <a:spcPct val="20000"/>
              </a:spcBef>
              <a:buFontTx/>
              <a:buChar char="•"/>
              <a:defRPr/>
            </a:pPr>
            <a:endParaRPr lang="en-US" sz="1800" b="1" kern="0">
              <a:latin typeface="+mn-lt"/>
            </a:endParaRPr>
          </a:p>
          <a:p>
            <a:pPr marL="342900" indent="-342900">
              <a:spcBef>
                <a:spcPct val="20000"/>
              </a:spcBef>
              <a:buFontTx/>
              <a:buChar char="•"/>
              <a:defRPr/>
            </a:pPr>
            <a:endParaRPr lang="en-US" sz="2000" b="1" kern="0">
              <a:latin typeface="+mn-lt"/>
            </a:endParaRPr>
          </a:p>
          <a:p>
            <a:pPr marL="800100" lvl="1" indent="-342900">
              <a:spcBef>
                <a:spcPct val="20000"/>
              </a:spcBef>
              <a:buFontTx/>
              <a:buChar char="•"/>
              <a:defRPr/>
            </a:pPr>
            <a:endParaRPr lang="en-US" b="1" kern="0">
              <a:latin typeface="+mn-lt"/>
            </a:endParaRPr>
          </a:p>
          <a:p>
            <a:pPr marL="342900" indent="-342900">
              <a:spcBef>
                <a:spcPct val="20000"/>
              </a:spcBef>
              <a:buFontTx/>
              <a:buChar char="•"/>
              <a:defRPr/>
            </a:pPr>
            <a:endParaRPr lang="en-US" sz="2000" b="1" kern="0">
              <a:latin typeface="+mn-lt"/>
            </a:endParaRPr>
          </a:p>
          <a:p>
            <a:pPr marL="1143000" lvl="2" indent="-228600">
              <a:spcBef>
                <a:spcPct val="20000"/>
              </a:spcBef>
              <a:defRPr/>
            </a:pPr>
            <a:endParaRPr lang="en-US" sz="1600" b="1" kern="0">
              <a:latin typeface="+mn-lt"/>
            </a:endParaRPr>
          </a:p>
          <a:p>
            <a:pPr marL="742950" lvl="1" indent="-285750">
              <a:spcBef>
                <a:spcPct val="20000"/>
              </a:spcBef>
              <a:buFontTx/>
              <a:buChar char="–"/>
              <a:defRPr/>
            </a:pPr>
            <a:endParaRPr lang="en-US" sz="2000" b="1" kern="0">
              <a:latin typeface="+mn-lt"/>
            </a:endParaRPr>
          </a:p>
          <a:p>
            <a:pPr marL="342900" indent="-342900">
              <a:lnSpc>
                <a:spcPct val="90000"/>
              </a:lnSpc>
              <a:spcBef>
                <a:spcPct val="20000"/>
              </a:spcBef>
              <a:defRPr/>
            </a:pPr>
            <a:endParaRPr lang="en-US" sz="3200" kern="0">
              <a:latin typeface="+mn-lt"/>
            </a:endParaRPr>
          </a:p>
        </p:txBody>
      </p:sp>
      <p:graphicFrame>
        <p:nvGraphicFramePr>
          <p:cNvPr id="6" name="Diagram 5"/>
          <p:cNvGraphicFramePr/>
          <p:nvPr/>
        </p:nvGraphicFramePr>
        <p:xfrm>
          <a:off x="4645745" y="1727200"/>
          <a:ext cx="2895601" cy="1688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4"/>
          <p:cNvSpPr>
            <a:spLocks noGrp="1" noChangeArrowheads="1"/>
          </p:cNvSpPr>
          <p:nvPr>
            <p:ph type="title"/>
          </p:nvPr>
        </p:nvSpPr>
        <p:spPr>
          <a:xfrm>
            <a:off x="897621" y="158347"/>
            <a:ext cx="9721949" cy="614494"/>
          </a:xfrm>
          <a:noFill/>
        </p:spPr>
        <p:txBody>
          <a:bodyPr lIns="90488" tIns="44450" rIns="90488" bIns="44450" anchor="b"/>
          <a:lstStyle/>
          <a:p>
            <a:pPr eaLnBrk="1" hangingPunct="1">
              <a:lnSpc>
                <a:spcPct val="90000"/>
              </a:lnSpc>
            </a:pPr>
            <a:r>
              <a:rPr lang="en-US" altLang="en-US" b="0">
                <a:solidFill>
                  <a:srgbClr val="002060"/>
                </a:solidFill>
              </a:rPr>
              <a:t>Step 3 – Develop Controls &amp; Make Decisions</a:t>
            </a:r>
          </a:p>
        </p:txBody>
      </p:sp>
    </p:spTree>
    <p:extLst>
      <p:ext uri="{BB962C8B-B14F-4D97-AF65-F5344CB8AC3E}">
        <p14:creationId xmlns:p14="http://schemas.microsoft.com/office/powerpoint/2010/main" val="423436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508368" y="3133386"/>
            <a:ext cx="11123194" cy="3267414"/>
          </a:xfrm>
          <a:prstGeom prst="rect">
            <a:avLst/>
          </a:prstGeom>
          <a:noFill/>
          <a:ln w="9525">
            <a:noFill/>
            <a:miter lim="800000"/>
            <a:headEnd/>
            <a:tailEnd/>
          </a:ln>
        </p:spPr>
        <p:txBody>
          <a:bodyPr lIns="90488" tIns="44450" rIns="90488" bIns="44450"/>
          <a:lstStyle/>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Decision Maker makes final decision – do current conditions warrant a “Go” or “No-Go?”</a:t>
            </a:r>
          </a:p>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Level of risk for proposed controls in place</a:t>
            </a:r>
          </a:p>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Cumulative risk of all hazards and long-term consequences of decision</a:t>
            </a:r>
          </a:p>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If costs outweigh the benefits or exceed the “Go/No-Go” threshold – other alternatives?</a:t>
            </a:r>
          </a:p>
          <a:p>
            <a:pPr marL="692150" lvl="1" indent="-342900" algn="l">
              <a:spcBef>
                <a:spcPts val="0"/>
              </a:spcBef>
              <a:spcAft>
                <a:spcPts val="600"/>
              </a:spcAft>
              <a:buClr>
                <a:srgbClr val="002060"/>
              </a:buClr>
              <a:buSzPct val="80000"/>
              <a:buFont typeface="Symbol" panose="05050102010706020507" pitchFamily="18" charset="2"/>
              <a:buChar char="-"/>
              <a:defRPr/>
            </a:pPr>
            <a:r>
              <a:rPr lang="en-US" sz="2000" kern="0">
                <a:solidFill>
                  <a:srgbClr val="002060"/>
                </a:solidFill>
                <a:latin typeface="Arial" panose="020B0604020202020204" pitchFamily="34" charset="0"/>
                <a:cs typeface="Arial" panose="020B0604020202020204" pitchFamily="34" charset="0"/>
              </a:rPr>
              <a:t>Elevate the decision to a higher authority or,</a:t>
            </a:r>
          </a:p>
          <a:p>
            <a:pPr marL="692150" lvl="1" indent="-342900" algn="l">
              <a:spcBef>
                <a:spcPts val="0"/>
              </a:spcBef>
              <a:spcAft>
                <a:spcPts val="600"/>
              </a:spcAft>
              <a:buClr>
                <a:srgbClr val="002060"/>
              </a:buClr>
              <a:buSzPct val="80000"/>
              <a:buFont typeface="Symbol" panose="05050102010706020507" pitchFamily="18" charset="2"/>
              <a:buChar char="-"/>
              <a:defRPr/>
            </a:pPr>
            <a:r>
              <a:rPr lang="en-US" sz="2000" kern="0">
                <a:solidFill>
                  <a:srgbClr val="002060"/>
                </a:solidFill>
                <a:latin typeface="Arial" panose="020B0604020202020204" pitchFamily="34" charset="0"/>
                <a:cs typeface="Arial" panose="020B0604020202020204" pitchFamily="34" charset="0"/>
              </a:rPr>
              <a:t>Cancel or delay the operation or activity until conditions warrant</a:t>
            </a:r>
          </a:p>
          <a:p>
            <a:pPr lvl="2" algn="l">
              <a:spcBef>
                <a:spcPct val="20000"/>
              </a:spcBef>
              <a:buClr>
                <a:srgbClr val="002060"/>
              </a:buClr>
              <a:defRPr/>
            </a:pPr>
            <a:endParaRPr lang="en-US" sz="1600" kern="0">
              <a:solidFill>
                <a:srgbClr val="002060"/>
              </a:solidFill>
              <a:latin typeface="Arial" panose="020B0604020202020204" pitchFamily="34" charset="0"/>
              <a:cs typeface="Arial" panose="020B0604020202020204" pitchFamily="34" charset="0"/>
            </a:endParaRPr>
          </a:p>
          <a:p>
            <a:pPr marL="1714500" lvl="3" indent="-342900">
              <a:spcBef>
                <a:spcPct val="20000"/>
              </a:spcBef>
              <a:buFont typeface="Arial" panose="020B0604020202020204" pitchFamily="34" charset="0"/>
              <a:buChar char="•"/>
              <a:defRPr/>
            </a:pPr>
            <a:endParaRPr lang="en-US" sz="1600" b="1" kern="0">
              <a:solidFill>
                <a:srgbClr val="002060"/>
              </a:solidFill>
              <a:latin typeface="+mn-lt"/>
            </a:endParaRPr>
          </a:p>
          <a:p>
            <a:pPr marL="1714500" lvl="3" indent="-342900">
              <a:spcBef>
                <a:spcPct val="20000"/>
              </a:spcBef>
              <a:buFontTx/>
              <a:buChar char="•"/>
              <a:defRPr/>
            </a:pPr>
            <a:endParaRPr lang="en-US" sz="1600" b="1" kern="0">
              <a:solidFill>
                <a:srgbClr val="002060"/>
              </a:solidFill>
              <a:latin typeface="+mn-lt"/>
            </a:endParaRPr>
          </a:p>
          <a:p>
            <a:pPr marL="1714500" lvl="3" indent="-342900">
              <a:spcBef>
                <a:spcPct val="20000"/>
              </a:spcBef>
              <a:buFontTx/>
              <a:buChar char="•"/>
              <a:defRPr/>
            </a:pPr>
            <a:endParaRPr lang="en-US" b="1" kern="0">
              <a:solidFill>
                <a:srgbClr val="002060"/>
              </a:solidFill>
              <a:latin typeface="+mn-lt"/>
            </a:endParaRPr>
          </a:p>
          <a:p>
            <a:pPr marL="1257300" lvl="2" indent="-342900">
              <a:spcBef>
                <a:spcPct val="20000"/>
              </a:spcBef>
              <a:buFontTx/>
              <a:buChar char="•"/>
              <a:defRPr/>
            </a:pPr>
            <a:endParaRPr lang="en-US" sz="1600" b="1" kern="0">
              <a:solidFill>
                <a:srgbClr val="002060"/>
              </a:solidFill>
              <a:latin typeface="+mn-lt"/>
            </a:endParaRPr>
          </a:p>
          <a:p>
            <a:pPr marL="1257300" lvl="2" indent="-342900">
              <a:spcBef>
                <a:spcPct val="20000"/>
              </a:spcBef>
              <a:buFontTx/>
              <a:buChar char="•"/>
              <a:defRPr/>
            </a:pPr>
            <a:endParaRPr lang="en-US" sz="1800" b="1" kern="0">
              <a:solidFill>
                <a:srgbClr val="002060"/>
              </a:solidFill>
              <a:latin typeface="+mn-lt"/>
            </a:endParaRPr>
          </a:p>
          <a:p>
            <a:pPr marL="800100" lvl="1" indent="-342900">
              <a:spcBef>
                <a:spcPct val="20000"/>
              </a:spcBef>
              <a:defRPr/>
            </a:pPr>
            <a:endParaRPr lang="en-US" sz="1800" b="1" kern="0">
              <a:solidFill>
                <a:srgbClr val="002060"/>
              </a:solidFill>
              <a:latin typeface="+mn-lt"/>
            </a:endParaRPr>
          </a:p>
          <a:p>
            <a:pPr marL="800100" lvl="1" indent="-342900">
              <a:spcBef>
                <a:spcPct val="20000"/>
              </a:spcBef>
              <a:buFontTx/>
              <a:buChar char="•"/>
              <a:defRPr/>
            </a:pPr>
            <a:endParaRPr lang="en-US" sz="1800" b="1" kern="0">
              <a:solidFill>
                <a:srgbClr val="002060"/>
              </a:solidFill>
              <a:latin typeface="+mn-lt"/>
            </a:endParaRPr>
          </a:p>
          <a:p>
            <a:pPr marL="342900" indent="-342900">
              <a:spcBef>
                <a:spcPct val="20000"/>
              </a:spcBef>
              <a:buFontTx/>
              <a:buChar char="•"/>
              <a:defRPr/>
            </a:pPr>
            <a:endParaRPr lang="en-US" sz="2000" b="1" kern="0">
              <a:solidFill>
                <a:srgbClr val="002060"/>
              </a:solidFill>
              <a:latin typeface="+mn-lt"/>
            </a:endParaRPr>
          </a:p>
          <a:p>
            <a:pPr marL="800100" lvl="1" indent="-342900">
              <a:spcBef>
                <a:spcPct val="20000"/>
              </a:spcBef>
              <a:buFontTx/>
              <a:buChar char="•"/>
              <a:defRPr/>
            </a:pPr>
            <a:endParaRPr lang="en-US" b="1" kern="0">
              <a:solidFill>
                <a:srgbClr val="002060"/>
              </a:solidFill>
              <a:latin typeface="+mn-lt"/>
            </a:endParaRPr>
          </a:p>
          <a:p>
            <a:pPr marL="342900" indent="-342900">
              <a:spcBef>
                <a:spcPct val="20000"/>
              </a:spcBef>
              <a:buFontTx/>
              <a:buChar char="•"/>
              <a:defRPr/>
            </a:pPr>
            <a:endParaRPr lang="en-US" sz="2000" b="1" kern="0">
              <a:solidFill>
                <a:srgbClr val="002060"/>
              </a:solidFill>
              <a:latin typeface="+mn-lt"/>
            </a:endParaRPr>
          </a:p>
          <a:p>
            <a:pPr marL="1143000" lvl="2" indent="-228600">
              <a:spcBef>
                <a:spcPct val="20000"/>
              </a:spcBef>
              <a:defRPr/>
            </a:pPr>
            <a:endParaRPr lang="en-US" sz="1600" b="1" kern="0">
              <a:solidFill>
                <a:srgbClr val="002060"/>
              </a:solidFill>
              <a:latin typeface="+mn-lt"/>
            </a:endParaRPr>
          </a:p>
          <a:p>
            <a:pPr marL="742950" lvl="1" indent="-285750">
              <a:spcBef>
                <a:spcPct val="20000"/>
              </a:spcBef>
              <a:buFontTx/>
              <a:buChar char="–"/>
              <a:defRPr/>
            </a:pPr>
            <a:endParaRPr lang="en-US" sz="2000" b="1" kern="0">
              <a:solidFill>
                <a:srgbClr val="002060"/>
              </a:solidFill>
              <a:latin typeface="+mn-lt"/>
            </a:endParaRPr>
          </a:p>
          <a:p>
            <a:pPr marL="342900" indent="-342900">
              <a:lnSpc>
                <a:spcPct val="90000"/>
              </a:lnSpc>
              <a:spcBef>
                <a:spcPct val="20000"/>
              </a:spcBef>
              <a:defRPr/>
            </a:pPr>
            <a:endParaRPr lang="en-US" sz="3200" kern="0">
              <a:solidFill>
                <a:srgbClr val="002060"/>
              </a:solidFill>
              <a:latin typeface="+mn-lt"/>
            </a:endParaRPr>
          </a:p>
        </p:txBody>
      </p:sp>
      <p:graphicFrame>
        <p:nvGraphicFramePr>
          <p:cNvPr id="6" name="Diagram 5"/>
          <p:cNvGraphicFramePr/>
          <p:nvPr/>
        </p:nvGraphicFramePr>
        <p:xfrm>
          <a:off x="4659948" y="1535290"/>
          <a:ext cx="2895600" cy="1463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4"/>
          <p:cNvSpPr>
            <a:spLocks noGrp="1" noChangeArrowheads="1"/>
          </p:cNvSpPr>
          <p:nvPr>
            <p:ph type="title"/>
          </p:nvPr>
        </p:nvSpPr>
        <p:spPr>
          <a:xfrm>
            <a:off x="822121" y="243281"/>
            <a:ext cx="9453501" cy="547382"/>
          </a:xfrm>
          <a:noFill/>
        </p:spPr>
        <p:txBody>
          <a:bodyPr lIns="90488" tIns="44450" rIns="90488" bIns="44450" anchor="b"/>
          <a:lstStyle/>
          <a:p>
            <a:pPr eaLnBrk="1" hangingPunct="1">
              <a:lnSpc>
                <a:spcPct val="90000"/>
              </a:lnSpc>
            </a:pPr>
            <a:r>
              <a:rPr lang="en-US" altLang="en-US" b="0">
                <a:solidFill>
                  <a:srgbClr val="002060"/>
                </a:solidFill>
              </a:rPr>
              <a:t>Step 3 – Develop Controls &amp; Make Decisions</a:t>
            </a:r>
          </a:p>
        </p:txBody>
      </p:sp>
    </p:spTree>
    <p:extLst>
      <p:ext uri="{BB962C8B-B14F-4D97-AF65-F5344CB8AC3E}">
        <p14:creationId xmlns:p14="http://schemas.microsoft.com/office/powerpoint/2010/main" val="244835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8"/>
          <p:cNvGrpSpPr>
            <a:grpSpLocks/>
          </p:cNvGrpSpPr>
          <p:nvPr/>
        </p:nvGrpSpPr>
        <p:grpSpPr bwMode="auto">
          <a:xfrm>
            <a:off x="3162300" y="1340556"/>
            <a:ext cx="5648149" cy="4907844"/>
            <a:chOff x="182880" y="3200400"/>
            <a:chExt cx="3352800" cy="3268876"/>
          </a:xfrm>
        </p:grpSpPr>
        <p:pic>
          <p:nvPicPr>
            <p:cNvPr id="63495" name="Picture 29" descr="5-Step (AF Logo shrink)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 y="3200400"/>
              <a:ext cx="3352800" cy="326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Oval 30"/>
            <p:cNvSpPr>
              <a:spLocks noChangeArrowheads="1"/>
            </p:cNvSpPr>
            <p:nvPr/>
          </p:nvSpPr>
          <p:spPr bwMode="auto">
            <a:xfrm>
              <a:off x="354711" y="4765912"/>
              <a:ext cx="838200" cy="609600"/>
            </a:xfrm>
            <a:prstGeom prst="ellipse">
              <a:avLst/>
            </a:prstGeom>
            <a:solidFill>
              <a:srgbClr val="00B0F0">
                <a:alpha val="25098"/>
              </a:srgbClr>
            </a:solidFill>
            <a:ln w="12700" cap="sq" algn="ctr">
              <a:solidFill>
                <a:schemeClr val="tx1"/>
              </a:solidFill>
              <a:round/>
              <a:headEnd type="none" w="sm" len="sm"/>
              <a:tailEnd type="none" w="sm" len="sm"/>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grpSp>
      <p:sp>
        <p:nvSpPr>
          <p:cNvPr id="63494" name="Rectangle 4"/>
          <p:cNvSpPr>
            <a:spLocks noGrp="1" noChangeArrowheads="1"/>
          </p:cNvSpPr>
          <p:nvPr>
            <p:ph type="title"/>
          </p:nvPr>
        </p:nvSpPr>
        <p:spPr>
          <a:xfrm>
            <a:off x="915202" y="220733"/>
            <a:ext cx="8229600" cy="567301"/>
          </a:xfrm>
          <a:noFill/>
        </p:spPr>
        <p:txBody>
          <a:bodyPr lIns="90488" tIns="44450" rIns="90488" bIns="44450" anchor="b"/>
          <a:lstStyle/>
          <a:p>
            <a:pPr eaLnBrk="1" hangingPunct="1">
              <a:lnSpc>
                <a:spcPct val="90000"/>
              </a:lnSpc>
            </a:pPr>
            <a:r>
              <a:rPr lang="en-US" altLang="en-US" b="0">
                <a:solidFill>
                  <a:srgbClr val="002060"/>
                </a:solidFill>
              </a:rPr>
              <a:t>Step 4 – Implement Controls</a:t>
            </a:r>
          </a:p>
        </p:txBody>
      </p:sp>
    </p:spTree>
    <p:extLst>
      <p:ext uri="{BB962C8B-B14F-4D97-AF65-F5344CB8AC3E}">
        <p14:creationId xmlns:p14="http://schemas.microsoft.com/office/powerpoint/2010/main" val="12749923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2197" y="2603748"/>
            <a:ext cx="10139083" cy="2586318"/>
          </a:xfrm>
          <a:noFill/>
        </p:spPr>
      </p:pic>
      <p:sp>
        <p:nvSpPr>
          <p:cNvPr id="6" name="Rectangle 4"/>
          <p:cNvSpPr>
            <a:spLocks noGrp="1" noChangeArrowheads="1"/>
          </p:cNvSpPr>
          <p:nvPr>
            <p:ph type="title"/>
          </p:nvPr>
        </p:nvSpPr>
        <p:spPr>
          <a:xfrm>
            <a:off x="822923" y="154934"/>
            <a:ext cx="8229600" cy="628210"/>
          </a:xfrm>
          <a:noFill/>
        </p:spPr>
        <p:txBody>
          <a:bodyPr lIns="90488" tIns="44450" rIns="90488" bIns="44450" anchor="b"/>
          <a:lstStyle/>
          <a:p>
            <a:pPr eaLnBrk="1" hangingPunct="1">
              <a:lnSpc>
                <a:spcPct val="90000"/>
              </a:lnSpc>
            </a:pPr>
            <a:r>
              <a:rPr lang="en-US" altLang="en-US" b="0">
                <a:solidFill>
                  <a:srgbClr val="002060"/>
                </a:solidFill>
              </a:rPr>
              <a:t>Step 4 – Implement Controls</a:t>
            </a:r>
          </a:p>
        </p:txBody>
      </p:sp>
    </p:spTree>
    <p:extLst>
      <p:ext uri="{BB962C8B-B14F-4D97-AF65-F5344CB8AC3E}">
        <p14:creationId xmlns:p14="http://schemas.microsoft.com/office/powerpoint/2010/main" val="1195281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508086" y="3908229"/>
            <a:ext cx="11661422" cy="2502401"/>
          </a:xfrm>
          <a:prstGeom prst="rect">
            <a:avLst/>
          </a:prstGeom>
          <a:noFill/>
          <a:ln w="9525">
            <a:noFill/>
            <a:miter lim="800000"/>
            <a:headEnd/>
            <a:tailEnd/>
          </a:ln>
        </p:spPr>
        <p:txBody>
          <a:bodyPr lIns="90488" tIns="44450" rIns="90488" bIns="44450"/>
          <a:lstStyle/>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Roadmap for implementation, a vision of the end state, describe successful implementation</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Controls deployed in a way that ensures they will be received positively</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Buy-in</a:t>
            </a:r>
            <a:endParaRPr lang="en-US" sz="1600" b="1" kern="0">
              <a:latin typeface="+mn-lt"/>
            </a:endParaRPr>
          </a:p>
          <a:p>
            <a:pPr marL="1714500" lvl="3" indent="-342900">
              <a:spcBef>
                <a:spcPct val="20000"/>
              </a:spcBef>
              <a:buFontTx/>
              <a:buChar char="•"/>
              <a:defRPr/>
            </a:pPr>
            <a:endParaRPr lang="en-US" sz="1600" b="1" kern="0">
              <a:latin typeface="+mn-lt"/>
            </a:endParaRPr>
          </a:p>
          <a:p>
            <a:pPr marL="1714500" lvl="3" indent="-342900">
              <a:spcBef>
                <a:spcPct val="20000"/>
              </a:spcBef>
              <a:buFontTx/>
              <a:buChar char="•"/>
              <a:defRPr/>
            </a:pPr>
            <a:endParaRPr lang="en-US" b="1" kern="0">
              <a:latin typeface="+mn-lt"/>
            </a:endParaRPr>
          </a:p>
          <a:p>
            <a:pPr marL="1257300" lvl="2" indent="-342900">
              <a:spcBef>
                <a:spcPct val="20000"/>
              </a:spcBef>
              <a:buFontTx/>
              <a:buChar char="•"/>
              <a:defRPr/>
            </a:pPr>
            <a:endParaRPr lang="en-US" sz="1600" b="1" kern="0">
              <a:latin typeface="+mn-lt"/>
            </a:endParaRPr>
          </a:p>
          <a:p>
            <a:pPr marL="1257300" lvl="2" indent="-342900">
              <a:spcBef>
                <a:spcPct val="20000"/>
              </a:spcBef>
              <a:buFontTx/>
              <a:buChar char="•"/>
              <a:defRPr/>
            </a:pPr>
            <a:endParaRPr lang="en-US" sz="1800" b="1" kern="0">
              <a:latin typeface="+mn-lt"/>
            </a:endParaRPr>
          </a:p>
          <a:p>
            <a:pPr marL="800100" lvl="1" indent="-342900">
              <a:spcBef>
                <a:spcPct val="20000"/>
              </a:spcBef>
              <a:defRPr/>
            </a:pPr>
            <a:endParaRPr lang="en-US" sz="1800" b="1" kern="0">
              <a:latin typeface="+mn-lt"/>
            </a:endParaRPr>
          </a:p>
          <a:p>
            <a:pPr marL="800100" lvl="1" indent="-342900">
              <a:spcBef>
                <a:spcPct val="20000"/>
              </a:spcBef>
              <a:buFontTx/>
              <a:buChar char="•"/>
              <a:defRPr/>
            </a:pPr>
            <a:endParaRPr lang="en-US" sz="1800" b="1" kern="0">
              <a:latin typeface="+mn-lt"/>
            </a:endParaRPr>
          </a:p>
          <a:p>
            <a:pPr marL="342900" indent="-342900">
              <a:spcBef>
                <a:spcPct val="20000"/>
              </a:spcBef>
              <a:buFontTx/>
              <a:buChar char="•"/>
              <a:defRPr/>
            </a:pPr>
            <a:endParaRPr lang="en-US" sz="2000" b="1" kern="0">
              <a:latin typeface="+mn-lt"/>
            </a:endParaRPr>
          </a:p>
          <a:p>
            <a:pPr marL="800100" lvl="1" indent="-342900">
              <a:spcBef>
                <a:spcPct val="20000"/>
              </a:spcBef>
              <a:buFontTx/>
              <a:buChar char="•"/>
              <a:defRPr/>
            </a:pPr>
            <a:endParaRPr lang="en-US" b="1" kern="0">
              <a:latin typeface="+mn-lt"/>
            </a:endParaRPr>
          </a:p>
          <a:p>
            <a:pPr marL="342900" indent="-342900">
              <a:spcBef>
                <a:spcPct val="20000"/>
              </a:spcBef>
              <a:buFontTx/>
              <a:buChar char="•"/>
              <a:defRPr/>
            </a:pPr>
            <a:endParaRPr lang="en-US" sz="2000" b="1" kern="0">
              <a:latin typeface="+mn-lt"/>
            </a:endParaRPr>
          </a:p>
          <a:p>
            <a:pPr marL="1143000" lvl="2" indent="-228600">
              <a:spcBef>
                <a:spcPct val="20000"/>
              </a:spcBef>
              <a:defRPr/>
            </a:pPr>
            <a:endParaRPr lang="en-US" sz="1600" b="1" kern="0">
              <a:latin typeface="+mn-lt"/>
            </a:endParaRPr>
          </a:p>
          <a:p>
            <a:pPr marL="742950" lvl="1" indent="-285750">
              <a:spcBef>
                <a:spcPct val="20000"/>
              </a:spcBef>
              <a:buFontTx/>
              <a:buChar char="–"/>
              <a:defRPr/>
            </a:pPr>
            <a:endParaRPr lang="en-US" sz="2000" b="1" kern="0">
              <a:latin typeface="+mn-lt"/>
            </a:endParaRPr>
          </a:p>
          <a:p>
            <a:pPr marL="342900" indent="-342900">
              <a:lnSpc>
                <a:spcPct val="90000"/>
              </a:lnSpc>
              <a:spcBef>
                <a:spcPct val="20000"/>
              </a:spcBef>
              <a:defRPr/>
            </a:pPr>
            <a:endParaRPr lang="en-US" sz="3200" kern="0">
              <a:latin typeface="+mn-lt"/>
            </a:endParaRPr>
          </a:p>
        </p:txBody>
      </p:sp>
      <p:grpSp>
        <p:nvGrpSpPr>
          <p:cNvPr id="13" name="Group 14"/>
          <p:cNvGrpSpPr/>
          <p:nvPr/>
        </p:nvGrpSpPr>
        <p:grpSpPr>
          <a:xfrm>
            <a:off x="4283765" y="1952978"/>
            <a:ext cx="3606801" cy="1532466"/>
            <a:chOff x="855" y="0"/>
            <a:chExt cx="1750888" cy="609600"/>
          </a:xfrm>
          <a:scene3d>
            <a:camera prst="orthographicFront"/>
            <a:lightRig rig="flat" dir="t"/>
          </a:scene3d>
        </p:grpSpPr>
        <p:sp>
          <p:nvSpPr>
            <p:cNvPr id="14" name="Chevron 13"/>
            <p:cNvSpPr/>
            <p:nvPr/>
          </p:nvSpPr>
          <p:spPr>
            <a:xfrm>
              <a:off x="855" y="0"/>
              <a:ext cx="1750888" cy="609600"/>
            </a:xfrm>
            <a:prstGeom prst="chevron">
              <a:avLst/>
            </a:prstGeom>
            <a:solidFill>
              <a:srgbClr val="C0000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5" name="Chevron 4"/>
            <p:cNvSpPr/>
            <p:nvPr/>
          </p:nvSpPr>
          <p:spPr>
            <a:xfrm>
              <a:off x="305655" y="0"/>
              <a:ext cx="1141288"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defTabSz="533400">
                <a:lnSpc>
                  <a:spcPct val="90000"/>
                </a:lnSpc>
                <a:spcAft>
                  <a:spcPct val="35000"/>
                </a:spcAft>
                <a:defRPr/>
              </a:pPr>
              <a:r>
                <a:rPr lang="en-US" sz="2400" b="1" i="1">
                  <a:solidFill>
                    <a:schemeClr val="bg1">
                      <a:lumMod val="85000"/>
                    </a:schemeClr>
                  </a:solidFill>
                </a:rPr>
                <a:t>Action 1: </a:t>
              </a:r>
              <a:br>
                <a:rPr lang="en-US" sz="2400" b="1" i="1">
                  <a:solidFill>
                    <a:schemeClr val="bg1">
                      <a:lumMod val="85000"/>
                    </a:schemeClr>
                  </a:solidFill>
                </a:rPr>
              </a:br>
              <a:r>
                <a:rPr lang="en-US" sz="2400" b="1" i="1">
                  <a:solidFill>
                    <a:schemeClr val="bg1">
                      <a:lumMod val="85000"/>
                    </a:schemeClr>
                  </a:solidFill>
                </a:rPr>
                <a:t>Make</a:t>
              </a:r>
              <a:br>
                <a:rPr lang="en-US" sz="2400" b="1" i="1">
                  <a:solidFill>
                    <a:schemeClr val="bg1">
                      <a:lumMod val="85000"/>
                    </a:schemeClr>
                  </a:solidFill>
                </a:rPr>
              </a:br>
              <a:r>
                <a:rPr lang="en-US" sz="2400" b="1" i="1">
                  <a:solidFill>
                    <a:schemeClr val="bg1">
                      <a:lumMod val="85000"/>
                    </a:schemeClr>
                  </a:solidFill>
                </a:rPr>
                <a:t>Implementation</a:t>
              </a:r>
              <a:br>
                <a:rPr lang="en-US" sz="2400" b="1" i="1">
                  <a:solidFill>
                    <a:schemeClr val="bg1">
                      <a:lumMod val="85000"/>
                    </a:schemeClr>
                  </a:solidFill>
                </a:rPr>
              </a:br>
              <a:r>
                <a:rPr lang="en-US" sz="2400" b="1" i="1">
                  <a:solidFill>
                    <a:schemeClr val="bg1">
                      <a:lumMod val="85000"/>
                    </a:schemeClr>
                  </a:solidFill>
                </a:rPr>
                <a:t>Clear</a:t>
              </a:r>
            </a:p>
          </p:txBody>
        </p:sp>
      </p:grpSp>
      <p:sp>
        <p:nvSpPr>
          <p:cNvPr id="12" name="Rectangle 4"/>
          <p:cNvSpPr>
            <a:spLocks noGrp="1" noChangeArrowheads="1"/>
          </p:cNvSpPr>
          <p:nvPr>
            <p:ph type="title"/>
          </p:nvPr>
        </p:nvSpPr>
        <p:spPr>
          <a:xfrm>
            <a:off x="881646" y="114215"/>
            <a:ext cx="8229600" cy="666310"/>
          </a:xfrm>
          <a:noFill/>
        </p:spPr>
        <p:txBody>
          <a:bodyPr lIns="90488" tIns="44450" rIns="90488" bIns="44450" anchor="b"/>
          <a:lstStyle/>
          <a:p>
            <a:pPr eaLnBrk="1" hangingPunct="1">
              <a:lnSpc>
                <a:spcPct val="90000"/>
              </a:lnSpc>
            </a:pPr>
            <a:r>
              <a:rPr lang="en-US" altLang="en-US" b="0">
                <a:solidFill>
                  <a:srgbClr val="002060"/>
                </a:solidFill>
              </a:rPr>
              <a:t>Step 4 – Implement Controls</a:t>
            </a:r>
          </a:p>
        </p:txBody>
      </p:sp>
    </p:spTree>
    <p:extLst>
      <p:ext uri="{BB962C8B-B14F-4D97-AF65-F5344CB8AC3E}">
        <p14:creationId xmlns:p14="http://schemas.microsoft.com/office/powerpoint/2010/main" val="3996711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491612" y="3812559"/>
            <a:ext cx="11120285" cy="2521129"/>
          </a:xfrm>
          <a:prstGeom prst="rect">
            <a:avLst/>
          </a:prstGeom>
          <a:noFill/>
          <a:ln w="9525">
            <a:noFill/>
            <a:miter lim="800000"/>
            <a:headEnd/>
            <a:tailEnd/>
          </a:ln>
        </p:spPr>
        <p:txBody>
          <a:bodyPr lIns="90488" tIns="44450" rIns="90488" bIns="44450"/>
          <a:lstStyle/>
          <a:p>
            <a:pPr marL="344488" lvl="1" indent="-342900" algn="l">
              <a:spcBef>
                <a:spcPct val="20000"/>
              </a:spcBef>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Accountable person is also the decision maker – accepts the consequences.</a:t>
            </a:r>
          </a:p>
          <a:p>
            <a:pPr marL="344488" lvl="1" indent="-342900" algn="l">
              <a:spcBef>
                <a:spcPct val="20000"/>
              </a:spcBef>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As risk increases so does the level of authority required to approve/disapprove.</a:t>
            </a:r>
          </a:p>
          <a:p>
            <a:pPr marL="344488" lvl="1" indent="-342900" algn="l">
              <a:spcBef>
                <a:spcPct val="20000"/>
              </a:spcBef>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Those charged with implementation of the controls are aware of the cost and benefits.</a:t>
            </a:r>
          </a:p>
          <a:p>
            <a:pPr marL="344488" lvl="1" indent="-342900" algn="l">
              <a:spcBef>
                <a:spcPct val="20000"/>
              </a:spcBef>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The accountable individual is known by all participants.</a:t>
            </a:r>
          </a:p>
          <a:p>
            <a:pPr marL="800100" lvl="1" indent="-342900">
              <a:spcBef>
                <a:spcPct val="20000"/>
              </a:spcBef>
              <a:buFontTx/>
              <a:buChar char="•"/>
              <a:defRPr/>
            </a:pPr>
            <a:endParaRPr lang="en-US" sz="1800" b="1" kern="0">
              <a:latin typeface="Arial" panose="020B0604020202020204" pitchFamily="34" charset="0"/>
              <a:cs typeface="Arial" panose="020B0604020202020204" pitchFamily="34" charset="0"/>
            </a:endParaRPr>
          </a:p>
          <a:p>
            <a:pPr marL="1714500" lvl="3" indent="-342900">
              <a:spcBef>
                <a:spcPct val="20000"/>
              </a:spcBef>
              <a:buFontTx/>
              <a:buChar char="•"/>
              <a:defRPr/>
            </a:pPr>
            <a:endParaRPr lang="en-US" sz="1600" b="1" kern="0">
              <a:latin typeface="Arial" panose="020B0604020202020204" pitchFamily="34" charset="0"/>
              <a:cs typeface="Arial" panose="020B0604020202020204" pitchFamily="34" charset="0"/>
            </a:endParaRPr>
          </a:p>
          <a:p>
            <a:pPr marL="1714500" lvl="3" indent="-342900">
              <a:spcBef>
                <a:spcPct val="20000"/>
              </a:spcBef>
              <a:buFontTx/>
              <a:buChar char="•"/>
              <a:defRPr/>
            </a:pPr>
            <a:endParaRPr lang="en-US" sz="1600" b="1" kern="0">
              <a:latin typeface="Arial" panose="020B0604020202020204" pitchFamily="34" charset="0"/>
              <a:cs typeface="Arial" panose="020B0604020202020204" pitchFamily="34" charset="0"/>
            </a:endParaRPr>
          </a:p>
          <a:p>
            <a:pPr marL="1714500" lvl="3" indent="-342900">
              <a:spcBef>
                <a:spcPct val="20000"/>
              </a:spcBef>
              <a:buFontTx/>
              <a:buChar char="•"/>
              <a:defRPr/>
            </a:pPr>
            <a:endParaRPr lang="en-US" b="1" kern="0">
              <a:latin typeface="Arial" panose="020B0604020202020204" pitchFamily="34" charset="0"/>
              <a:cs typeface="Arial" panose="020B0604020202020204" pitchFamily="34" charset="0"/>
            </a:endParaRPr>
          </a:p>
          <a:p>
            <a:pPr marL="1257300" lvl="2" indent="-342900">
              <a:spcBef>
                <a:spcPct val="20000"/>
              </a:spcBef>
              <a:buFontTx/>
              <a:buChar char="•"/>
              <a:defRPr/>
            </a:pPr>
            <a:endParaRPr lang="en-US" sz="1600" b="1" kern="0">
              <a:latin typeface="Arial" panose="020B0604020202020204" pitchFamily="34" charset="0"/>
              <a:cs typeface="Arial" panose="020B0604020202020204" pitchFamily="34" charset="0"/>
            </a:endParaRPr>
          </a:p>
          <a:p>
            <a:pPr marL="1257300" lvl="2" indent="-342900">
              <a:spcBef>
                <a:spcPct val="20000"/>
              </a:spcBef>
              <a:buFontTx/>
              <a:buChar char="•"/>
              <a:defRPr/>
            </a:pPr>
            <a:endParaRPr lang="en-US" sz="1800" b="1" kern="0">
              <a:latin typeface="Arial" panose="020B0604020202020204" pitchFamily="34" charset="0"/>
              <a:cs typeface="Arial" panose="020B0604020202020204" pitchFamily="34" charset="0"/>
            </a:endParaRPr>
          </a:p>
          <a:p>
            <a:pPr marL="800100" lvl="1" indent="-342900">
              <a:spcBef>
                <a:spcPct val="20000"/>
              </a:spcBef>
              <a:defRPr/>
            </a:pPr>
            <a:endParaRPr lang="en-US" sz="1800" b="1" kern="0">
              <a:latin typeface="Arial" panose="020B0604020202020204" pitchFamily="34" charset="0"/>
              <a:cs typeface="Arial" panose="020B0604020202020204" pitchFamily="34" charset="0"/>
            </a:endParaRPr>
          </a:p>
          <a:p>
            <a:pPr marL="800100" lvl="1" indent="-342900">
              <a:spcBef>
                <a:spcPct val="20000"/>
              </a:spcBef>
              <a:buFontTx/>
              <a:buChar char="•"/>
              <a:defRPr/>
            </a:pPr>
            <a:endParaRPr lang="en-US" sz="1800" b="1" kern="0">
              <a:latin typeface="Arial" panose="020B0604020202020204" pitchFamily="34" charset="0"/>
              <a:cs typeface="Arial" panose="020B0604020202020204" pitchFamily="34" charset="0"/>
            </a:endParaRPr>
          </a:p>
          <a:p>
            <a:pPr marL="342900" indent="-342900">
              <a:spcBef>
                <a:spcPct val="20000"/>
              </a:spcBef>
              <a:buFontTx/>
              <a:buChar char="•"/>
              <a:defRPr/>
            </a:pPr>
            <a:endParaRPr lang="en-US" sz="2000" b="1" kern="0">
              <a:latin typeface="Arial" panose="020B0604020202020204" pitchFamily="34" charset="0"/>
              <a:cs typeface="Arial" panose="020B0604020202020204" pitchFamily="34" charset="0"/>
            </a:endParaRPr>
          </a:p>
          <a:p>
            <a:pPr marL="800100" lvl="1" indent="-342900">
              <a:spcBef>
                <a:spcPct val="20000"/>
              </a:spcBef>
              <a:buFontTx/>
              <a:buChar char="•"/>
              <a:defRPr/>
            </a:pPr>
            <a:endParaRPr lang="en-US" b="1" kern="0">
              <a:latin typeface="Arial" panose="020B0604020202020204" pitchFamily="34" charset="0"/>
              <a:cs typeface="Arial" panose="020B0604020202020204" pitchFamily="34" charset="0"/>
            </a:endParaRPr>
          </a:p>
          <a:p>
            <a:pPr marL="342900" indent="-342900">
              <a:spcBef>
                <a:spcPct val="20000"/>
              </a:spcBef>
              <a:buFontTx/>
              <a:buChar char="•"/>
              <a:defRPr/>
            </a:pPr>
            <a:endParaRPr lang="en-US" sz="2000" b="1" kern="0">
              <a:latin typeface="Arial" panose="020B0604020202020204" pitchFamily="34" charset="0"/>
              <a:cs typeface="Arial" panose="020B0604020202020204" pitchFamily="34" charset="0"/>
            </a:endParaRPr>
          </a:p>
          <a:p>
            <a:pPr marL="1143000" lvl="2" indent="-228600">
              <a:spcBef>
                <a:spcPct val="20000"/>
              </a:spcBef>
              <a:defRPr/>
            </a:pPr>
            <a:endParaRPr lang="en-US" sz="1600" b="1" kern="0">
              <a:latin typeface="Arial" panose="020B0604020202020204" pitchFamily="34" charset="0"/>
              <a:cs typeface="Arial" panose="020B0604020202020204" pitchFamily="34" charset="0"/>
            </a:endParaRPr>
          </a:p>
          <a:p>
            <a:pPr marL="742950" lvl="1" indent="-285750">
              <a:spcBef>
                <a:spcPct val="20000"/>
              </a:spcBef>
              <a:buFontTx/>
              <a:buChar char="–"/>
              <a:defRPr/>
            </a:pPr>
            <a:endParaRPr lang="en-US" sz="2000" b="1" kern="0">
              <a:latin typeface="Arial" panose="020B0604020202020204" pitchFamily="34" charset="0"/>
              <a:cs typeface="Arial" panose="020B0604020202020204" pitchFamily="34" charset="0"/>
            </a:endParaRPr>
          </a:p>
          <a:p>
            <a:pPr marL="342900" indent="-342900">
              <a:lnSpc>
                <a:spcPct val="90000"/>
              </a:lnSpc>
              <a:spcBef>
                <a:spcPct val="20000"/>
              </a:spcBef>
              <a:defRPr/>
            </a:pPr>
            <a:endParaRPr lang="en-US" sz="3200" kern="0">
              <a:latin typeface="Arial" panose="020B0604020202020204" pitchFamily="34" charset="0"/>
              <a:cs typeface="Arial" panose="020B0604020202020204" pitchFamily="34" charset="0"/>
            </a:endParaRPr>
          </a:p>
        </p:txBody>
      </p:sp>
      <p:grpSp>
        <p:nvGrpSpPr>
          <p:cNvPr id="10" name="Group 10"/>
          <p:cNvGrpSpPr/>
          <p:nvPr/>
        </p:nvGrpSpPr>
        <p:grpSpPr>
          <a:xfrm>
            <a:off x="4407584" y="2060321"/>
            <a:ext cx="3392312" cy="1408112"/>
            <a:chOff x="855" y="0"/>
            <a:chExt cx="1750888" cy="609600"/>
          </a:xfrm>
          <a:scene3d>
            <a:camera prst="orthographicFront"/>
            <a:lightRig rig="flat" dir="t"/>
          </a:scene3d>
        </p:grpSpPr>
        <p:sp>
          <p:nvSpPr>
            <p:cNvPr id="11" name="Chevron 10"/>
            <p:cNvSpPr/>
            <p:nvPr/>
          </p:nvSpPr>
          <p:spPr>
            <a:xfrm>
              <a:off x="855" y="0"/>
              <a:ext cx="1750888" cy="609600"/>
            </a:xfrm>
            <a:prstGeom prst="chevron">
              <a:avLst/>
            </a:prstGeom>
            <a:solidFill>
              <a:srgbClr val="92D05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2" name="Chevron 4"/>
            <p:cNvSpPr/>
            <p:nvPr/>
          </p:nvSpPr>
          <p:spPr>
            <a:xfrm>
              <a:off x="305655" y="0"/>
              <a:ext cx="1141288"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defTabSz="533400">
                <a:lnSpc>
                  <a:spcPct val="90000"/>
                </a:lnSpc>
                <a:spcAft>
                  <a:spcPct val="35000"/>
                </a:spcAft>
                <a:defRPr/>
              </a:pPr>
              <a:r>
                <a:rPr lang="en-US" sz="2400" b="1" i="1">
                  <a:solidFill>
                    <a:schemeClr val="tx1"/>
                  </a:solidFill>
                </a:rPr>
                <a:t>Action 2: </a:t>
              </a:r>
              <a:br>
                <a:rPr lang="en-US" sz="2400" b="1" i="1">
                  <a:solidFill>
                    <a:schemeClr val="tx1"/>
                  </a:solidFill>
                </a:rPr>
              </a:br>
              <a:r>
                <a:rPr lang="en-US" sz="2400" b="1" i="1">
                  <a:solidFill>
                    <a:schemeClr val="tx1"/>
                  </a:solidFill>
                </a:rPr>
                <a:t>Establish</a:t>
              </a:r>
              <a:br>
                <a:rPr lang="en-US" sz="2400" b="1" i="1">
                  <a:solidFill>
                    <a:schemeClr val="tx1"/>
                  </a:solidFill>
                </a:rPr>
              </a:br>
              <a:r>
                <a:rPr lang="en-US" sz="2400" b="1" i="1">
                  <a:solidFill>
                    <a:schemeClr val="tx1"/>
                  </a:solidFill>
                </a:rPr>
                <a:t>Accountability</a:t>
              </a:r>
            </a:p>
          </p:txBody>
        </p:sp>
      </p:grpSp>
      <p:sp>
        <p:nvSpPr>
          <p:cNvPr id="14" name="Rectangle 4"/>
          <p:cNvSpPr>
            <a:spLocks noGrp="1" noChangeArrowheads="1"/>
          </p:cNvSpPr>
          <p:nvPr>
            <p:ph type="title"/>
          </p:nvPr>
        </p:nvSpPr>
        <p:spPr>
          <a:xfrm>
            <a:off x="883328" y="148817"/>
            <a:ext cx="8229600" cy="628210"/>
          </a:xfrm>
          <a:noFill/>
        </p:spPr>
        <p:txBody>
          <a:bodyPr lIns="90488" tIns="44450" rIns="90488" bIns="44450" anchor="b"/>
          <a:lstStyle/>
          <a:p>
            <a:pPr eaLnBrk="1" hangingPunct="1">
              <a:lnSpc>
                <a:spcPct val="90000"/>
              </a:lnSpc>
            </a:pPr>
            <a:r>
              <a:rPr lang="en-US" altLang="en-US" b="0">
                <a:solidFill>
                  <a:srgbClr val="002060"/>
                </a:solidFill>
              </a:rPr>
              <a:t>Step 4 – Implement Controls</a:t>
            </a:r>
          </a:p>
        </p:txBody>
      </p:sp>
    </p:spTree>
    <p:extLst>
      <p:ext uri="{BB962C8B-B14F-4D97-AF65-F5344CB8AC3E}">
        <p14:creationId xmlns:p14="http://schemas.microsoft.com/office/powerpoint/2010/main" val="227383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8F78-CD2E-294F-5E88-20FF52196700}"/>
              </a:ext>
            </a:extLst>
          </p:cNvPr>
          <p:cNvSpPr>
            <a:spLocks noGrp="1"/>
          </p:cNvSpPr>
          <p:nvPr>
            <p:ph type="title"/>
          </p:nvPr>
        </p:nvSpPr>
        <p:spPr/>
        <p:txBody>
          <a:bodyPr/>
          <a:lstStyle/>
          <a:p>
            <a:r>
              <a:rPr lang="en-US"/>
              <a:t>Requirements</a:t>
            </a:r>
          </a:p>
        </p:txBody>
      </p:sp>
      <p:sp>
        <p:nvSpPr>
          <p:cNvPr id="3" name="Content Placeholder 2">
            <a:extLst>
              <a:ext uri="{FF2B5EF4-FFF2-40B4-BE49-F238E27FC236}">
                <a16:creationId xmlns:a16="http://schemas.microsoft.com/office/drawing/2014/main" id="{2FA27268-2582-366B-ECD9-DB90C3D4D203}"/>
              </a:ext>
            </a:extLst>
          </p:cNvPr>
          <p:cNvSpPr>
            <a:spLocks noGrp="1"/>
          </p:cNvSpPr>
          <p:nvPr>
            <p:ph idx="1"/>
          </p:nvPr>
        </p:nvSpPr>
        <p:spPr/>
        <p:txBody>
          <a:bodyPr/>
          <a:lstStyle/>
          <a:p>
            <a:endParaRPr lang="en-US" sz="2400" b="1"/>
          </a:p>
          <a:p>
            <a:r>
              <a:rPr lang="en-US" sz="2400" b="1"/>
              <a:t>RM Fundamentals Training</a:t>
            </a:r>
          </a:p>
          <a:p>
            <a:pPr lvl="1"/>
            <a:r>
              <a:rPr lang="en-US" sz="2000"/>
              <a:t>One time completion</a:t>
            </a:r>
          </a:p>
          <a:p>
            <a:pPr lvl="1"/>
            <a:r>
              <a:rPr lang="en-US" sz="2000"/>
              <a:t>CBT or video-based training acceptable methods of completion</a:t>
            </a:r>
          </a:p>
          <a:p>
            <a:pPr lvl="1"/>
            <a:r>
              <a:rPr lang="en-US" sz="2000" b="1">
                <a:solidFill>
                  <a:srgbClr val="FF0000"/>
                </a:solidFill>
              </a:rPr>
              <a:t>Completion within 120 days after discrepancy discovery</a:t>
            </a:r>
          </a:p>
          <a:p>
            <a:pPr lvl="1"/>
            <a:endParaRPr lang="en-US"/>
          </a:p>
          <a:p>
            <a:r>
              <a:rPr lang="en-US" sz="2400" b="1"/>
              <a:t>RM Refresher Training</a:t>
            </a:r>
          </a:p>
          <a:p>
            <a:pPr lvl="1"/>
            <a:r>
              <a:rPr lang="en-US" sz="2000"/>
              <a:t>Annual completion</a:t>
            </a:r>
          </a:p>
          <a:p>
            <a:pPr lvl="1"/>
            <a:r>
              <a:rPr lang="en-US" sz="2000"/>
              <a:t>Scenario-based, tabletop exercise</a:t>
            </a:r>
          </a:p>
          <a:p>
            <a:pPr lvl="1"/>
            <a:r>
              <a:rPr lang="en-US" sz="2000"/>
              <a:t>Accomplished individually or in groups of less than 20 members with a designated facilitator</a:t>
            </a:r>
          </a:p>
          <a:p>
            <a:pPr lvl="1"/>
            <a:r>
              <a:rPr lang="en-US" sz="2000" b="1">
                <a:solidFill>
                  <a:srgbClr val="FF0000"/>
                </a:solidFill>
              </a:rPr>
              <a:t>Completion by 31 Dec 2025</a:t>
            </a:r>
          </a:p>
          <a:p>
            <a:pPr marL="457200" lvl="1" indent="0">
              <a:buNone/>
            </a:pPr>
            <a:endParaRPr lang="en-US" b="1">
              <a:solidFill>
                <a:srgbClr val="FF0000"/>
              </a:solidFill>
            </a:endParaRPr>
          </a:p>
        </p:txBody>
      </p:sp>
    </p:spTree>
    <p:extLst>
      <p:ext uri="{BB962C8B-B14F-4D97-AF65-F5344CB8AC3E}">
        <p14:creationId xmlns:p14="http://schemas.microsoft.com/office/powerpoint/2010/main" val="1986939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477120" y="3339316"/>
            <a:ext cx="11154441" cy="3061484"/>
          </a:xfrm>
          <a:prstGeom prst="rect">
            <a:avLst/>
          </a:prstGeom>
          <a:noFill/>
          <a:ln w="9525">
            <a:noFill/>
            <a:miter lim="800000"/>
            <a:headEnd/>
            <a:tailEnd/>
          </a:ln>
        </p:spPr>
        <p:txBody>
          <a:bodyPr lIns="90488" tIns="44450" rIns="90488" bIns="44450"/>
          <a:lstStyle/>
          <a:p>
            <a:pPr marL="342900" indent="-342900" algn="l">
              <a:spcBef>
                <a:spcPct val="20000"/>
              </a:spcBef>
              <a:buFont typeface="Arial" panose="020B0604020202020204" pitchFamily="34" charset="0"/>
              <a:buChar char="•"/>
              <a:defRPr/>
            </a:pPr>
            <a:endParaRPr lang="en-US" sz="800" kern="0">
              <a:solidFill>
                <a:srgbClr val="002060"/>
              </a:solidFill>
              <a:latin typeface="Arial" panose="020B0604020202020204" pitchFamily="34" charset="0"/>
              <a:cs typeface="Arial" panose="020B0604020202020204" pitchFamily="34" charset="0"/>
            </a:endParaRPr>
          </a:p>
          <a:p>
            <a:pPr marL="285750" indent="-28575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Personnel and resources are allocated to support the plan and selected risk controls.</a:t>
            </a:r>
          </a:p>
          <a:p>
            <a:pPr marL="285750" indent="-28575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Involvement of personnel impacted to achieve ownership.</a:t>
            </a:r>
          </a:p>
          <a:p>
            <a:pPr marL="285750" indent="-28575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Design in sustainability.</a:t>
            </a:r>
          </a:p>
          <a:p>
            <a:pPr marL="285750" indent="-28575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Develop supporting tools, guides, and / or infrastructure to support risk control implementation.</a:t>
            </a:r>
          </a:p>
          <a:p>
            <a:pPr marL="285750" indent="-28575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Develop timelines.</a:t>
            </a:r>
          </a:p>
          <a:p>
            <a:pPr marL="800100" lvl="1" indent="-342900">
              <a:lnSpc>
                <a:spcPct val="150000"/>
              </a:lnSpc>
              <a:spcBef>
                <a:spcPct val="20000"/>
              </a:spcBef>
              <a:buFontTx/>
              <a:buChar char="•"/>
              <a:defRPr/>
            </a:pPr>
            <a:endParaRPr lang="en-US" sz="2000" b="1" kern="0">
              <a:latin typeface="+mn-lt"/>
            </a:endParaRPr>
          </a:p>
          <a:p>
            <a:pPr marL="1714500" lvl="3" indent="-342900">
              <a:spcBef>
                <a:spcPct val="20000"/>
              </a:spcBef>
              <a:buFontTx/>
              <a:buChar char="•"/>
              <a:defRPr/>
            </a:pPr>
            <a:endParaRPr lang="en-US" sz="1600" b="1" kern="0">
              <a:latin typeface="+mn-lt"/>
            </a:endParaRPr>
          </a:p>
          <a:p>
            <a:pPr marL="1714500" lvl="3" indent="-342900">
              <a:spcBef>
                <a:spcPct val="20000"/>
              </a:spcBef>
              <a:buFontTx/>
              <a:buChar char="•"/>
              <a:defRPr/>
            </a:pPr>
            <a:endParaRPr lang="en-US" sz="1600" b="1" kern="0">
              <a:latin typeface="+mn-lt"/>
            </a:endParaRPr>
          </a:p>
          <a:p>
            <a:pPr marL="1714500" lvl="3" indent="-342900">
              <a:spcBef>
                <a:spcPct val="20000"/>
              </a:spcBef>
              <a:buFontTx/>
              <a:buChar char="•"/>
              <a:defRPr/>
            </a:pPr>
            <a:endParaRPr lang="en-US" b="1" kern="0">
              <a:latin typeface="+mn-lt"/>
            </a:endParaRPr>
          </a:p>
          <a:p>
            <a:pPr marL="1257300" lvl="2" indent="-342900">
              <a:spcBef>
                <a:spcPct val="20000"/>
              </a:spcBef>
              <a:buFontTx/>
              <a:buChar char="•"/>
              <a:defRPr/>
            </a:pPr>
            <a:endParaRPr lang="en-US" sz="1600" b="1" kern="0">
              <a:latin typeface="+mn-lt"/>
            </a:endParaRPr>
          </a:p>
          <a:p>
            <a:pPr marL="1257300" lvl="2" indent="-342900">
              <a:spcBef>
                <a:spcPct val="20000"/>
              </a:spcBef>
              <a:buFontTx/>
              <a:buChar char="•"/>
              <a:defRPr/>
            </a:pPr>
            <a:endParaRPr lang="en-US" sz="1800" b="1" kern="0">
              <a:latin typeface="+mn-lt"/>
            </a:endParaRPr>
          </a:p>
          <a:p>
            <a:pPr marL="800100" lvl="1" indent="-342900">
              <a:spcBef>
                <a:spcPct val="20000"/>
              </a:spcBef>
              <a:defRPr/>
            </a:pPr>
            <a:endParaRPr lang="en-US" sz="1800" b="1" kern="0">
              <a:latin typeface="+mn-lt"/>
            </a:endParaRPr>
          </a:p>
          <a:p>
            <a:pPr marL="800100" lvl="1" indent="-342900">
              <a:spcBef>
                <a:spcPct val="20000"/>
              </a:spcBef>
              <a:buFontTx/>
              <a:buChar char="•"/>
              <a:defRPr/>
            </a:pPr>
            <a:endParaRPr lang="en-US" sz="1800" b="1" kern="0">
              <a:latin typeface="+mn-lt"/>
            </a:endParaRPr>
          </a:p>
          <a:p>
            <a:pPr marL="342900" indent="-342900">
              <a:spcBef>
                <a:spcPct val="20000"/>
              </a:spcBef>
              <a:buFontTx/>
              <a:buChar char="•"/>
              <a:defRPr/>
            </a:pPr>
            <a:endParaRPr lang="en-US" sz="2000" b="1" kern="0">
              <a:latin typeface="+mn-lt"/>
            </a:endParaRPr>
          </a:p>
          <a:p>
            <a:pPr marL="800100" lvl="1" indent="-342900">
              <a:spcBef>
                <a:spcPct val="20000"/>
              </a:spcBef>
              <a:buFontTx/>
              <a:buChar char="•"/>
              <a:defRPr/>
            </a:pPr>
            <a:endParaRPr lang="en-US" b="1" kern="0">
              <a:latin typeface="+mn-lt"/>
            </a:endParaRPr>
          </a:p>
          <a:p>
            <a:pPr marL="342900" indent="-342900">
              <a:spcBef>
                <a:spcPct val="20000"/>
              </a:spcBef>
              <a:buFontTx/>
              <a:buChar char="•"/>
              <a:defRPr/>
            </a:pPr>
            <a:endParaRPr lang="en-US" sz="2000" b="1" kern="0">
              <a:latin typeface="+mn-lt"/>
            </a:endParaRPr>
          </a:p>
          <a:p>
            <a:pPr marL="1143000" lvl="2" indent="-228600">
              <a:spcBef>
                <a:spcPct val="20000"/>
              </a:spcBef>
              <a:defRPr/>
            </a:pPr>
            <a:endParaRPr lang="en-US" sz="1600" b="1" kern="0">
              <a:latin typeface="+mn-lt"/>
            </a:endParaRPr>
          </a:p>
          <a:p>
            <a:pPr marL="742950" lvl="1" indent="-285750">
              <a:spcBef>
                <a:spcPct val="20000"/>
              </a:spcBef>
              <a:buFontTx/>
              <a:buChar char="–"/>
              <a:defRPr/>
            </a:pPr>
            <a:endParaRPr lang="en-US" sz="2000" b="1" kern="0">
              <a:latin typeface="+mn-lt"/>
            </a:endParaRPr>
          </a:p>
          <a:p>
            <a:pPr marL="342900" indent="-342900">
              <a:lnSpc>
                <a:spcPct val="90000"/>
              </a:lnSpc>
              <a:spcBef>
                <a:spcPct val="20000"/>
              </a:spcBef>
              <a:defRPr/>
            </a:pPr>
            <a:endParaRPr lang="en-US" sz="3200" kern="0">
              <a:latin typeface="+mn-lt"/>
            </a:endParaRPr>
          </a:p>
        </p:txBody>
      </p:sp>
      <p:grpSp>
        <p:nvGrpSpPr>
          <p:cNvPr id="10" name="Group 10"/>
          <p:cNvGrpSpPr/>
          <p:nvPr/>
        </p:nvGrpSpPr>
        <p:grpSpPr>
          <a:xfrm>
            <a:off x="4329651" y="1636889"/>
            <a:ext cx="3539068" cy="1493838"/>
            <a:chOff x="855" y="0"/>
            <a:chExt cx="1750888" cy="609600"/>
          </a:xfrm>
          <a:scene3d>
            <a:camera prst="orthographicFront"/>
            <a:lightRig rig="flat" dir="t"/>
          </a:scene3d>
        </p:grpSpPr>
        <p:sp>
          <p:nvSpPr>
            <p:cNvPr id="11" name="Chevron 10"/>
            <p:cNvSpPr/>
            <p:nvPr/>
          </p:nvSpPr>
          <p:spPr>
            <a:xfrm>
              <a:off x="855" y="0"/>
              <a:ext cx="1750888" cy="609600"/>
            </a:xfrm>
            <a:prstGeom prst="chevron">
              <a:avLst/>
            </a:prstGeom>
            <a:solidFill>
              <a:schemeClr val="accent2">
                <a:lumMod val="40000"/>
                <a:lumOff val="60000"/>
                <a:alpha val="77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2" name="Chevron 4"/>
            <p:cNvSpPr/>
            <p:nvPr/>
          </p:nvSpPr>
          <p:spPr>
            <a:xfrm>
              <a:off x="305655" y="0"/>
              <a:ext cx="1141288"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defTabSz="533400">
                <a:lnSpc>
                  <a:spcPct val="90000"/>
                </a:lnSpc>
                <a:spcAft>
                  <a:spcPct val="35000"/>
                </a:spcAft>
                <a:defRPr/>
              </a:pPr>
              <a:r>
                <a:rPr lang="en-US" sz="2400" b="1" i="1">
                  <a:solidFill>
                    <a:schemeClr val="tx1"/>
                  </a:solidFill>
                </a:rPr>
                <a:t>Action 3: </a:t>
              </a:r>
              <a:br>
                <a:rPr lang="en-US" sz="2400" b="1" i="1">
                  <a:solidFill>
                    <a:schemeClr val="tx1"/>
                  </a:solidFill>
                </a:rPr>
              </a:br>
              <a:r>
                <a:rPr lang="en-US" sz="2400" b="1" i="1">
                  <a:solidFill>
                    <a:schemeClr val="tx1"/>
                  </a:solidFill>
                </a:rPr>
                <a:t>Provide</a:t>
              </a:r>
              <a:br>
                <a:rPr lang="en-US" sz="2400" b="1" i="1">
                  <a:solidFill>
                    <a:schemeClr val="tx1"/>
                  </a:solidFill>
                </a:rPr>
              </a:br>
              <a:r>
                <a:rPr lang="en-US" sz="2400" b="1" i="1">
                  <a:solidFill>
                    <a:schemeClr val="tx1"/>
                  </a:solidFill>
                </a:rPr>
                <a:t>Support</a:t>
              </a:r>
            </a:p>
          </p:txBody>
        </p:sp>
      </p:grpSp>
      <p:sp>
        <p:nvSpPr>
          <p:cNvPr id="16" name="Rectangle 4"/>
          <p:cNvSpPr>
            <a:spLocks noGrp="1" noChangeArrowheads="1"/>
          </p:cNvSpPr>
          <p:nvPr>
            <p:ph type="title"/>
          </p:nvPr>
        </p:nvSpPr>
        <p:spPr>
          <a:xfrm>
            <a:off x="830943" y="171712"/>
            <a:ext cx="8229600" cy="628210"/>
          </a:xfrm>
          <a:noFill/>
        </p:spPr>
        <p:txBody>
          <a:bodyPr lIns="90488" tIns="44450" rIns="90488" bIns="44450" anchor="b"/>
          <a:lstStyle/>
          <a:p>
            <a:pPr eaLnBrk="1" hangingPunct="1">
              <a:lnSpc>
                <a:spcPct val="90000"/>
              </a:lnSpc>
            </a:pPr>
            <a:r>
              <a:rPr lang="en-US" altLang="en-US" b="0">
                <a:solidFill>
                  <a:srgbClr val="002060"/>
                </a:solidFill>
              </a:rPr>
              <a:t>Step 4 – Implement Controls</a:t>
            </a:r>
          </a:p>
        </p:txBody>
      </p:sp>
    </p:spTree>
    <p:extLst>
      <p:ext uri="{BB962C8B-B14F-4D97-AF65-F5344CB8AC3E}">
        <p14:creationId xmlns:p14="http://schemas.microsoft.com/office/powerpoint/2010/main" val="3418858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8"/>
          <p:cNvGrpSpPr>
            <a:grpSpLocks/>
          </p:cNvGrpSpPr>
          <p:nvPr/>
        </p:nvGrpSpPr>
        <p:grpSpPr bwMode="auto">
          <a:xfrm>
            <a:off x="3660618" y="1402644"/>
            <a:ext cx="4867805" cy="4845756"/>
            <a:chOff x="182880" y="3200400"/>
            <a:chExt cx="3352800" cy="3268876"/>
          </a:xfrm>
        </p:grpSpPr>
        <p:pic>
          <p:nvPicPr>
            <p:cNvPr id="68615" name="Picture 29" descr="5-Step (AF Logo shrink)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 y="3200400"/>
              <a:ext cx="3352800" cy="326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Oval 30"/>
            <p:cNvSpPr>
              <a:spLocks noChangeArrowheads="1"/>
            </p:cNvSpPr>
            <p:nvPr/>
          </p:nvSpPr>
          <p:spPr bwMode="auto">
            <a:xfrm>
              <a:off x="689991" y="3586660"/>
              <a:ext cx="838200" cy="609600"/>
            </a:xfrm>
            <a:prstGeom prst="ellipse">
              <a:avLst/>
            </a:prstGeom>
            <a:solidFill>
              <a:srgbClr val="00B0F0">
                <a:alpha val="25098"/>
              </a:srgbClr>
            </a:solidFill>
            <a:ln w="12700" cap="sq" algn="ctr">
              <a:solidFill>
                <a:schemeClr val="tx1"/>
              </a:solidFill>
              <a:round/>
              <a:headEnd type="none" w="sm" len="sm"/>
              <a:tailEnd type="none" w="sm" len="sm"/>
            </a:ln>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grpSp>
      <p:sp>
        <p:nvSpPr>
          <p:cNvPr id="68614" name="Rectangle 4"/>
          <p:cNvSpPr>
            <a:spLocks noGrp="1" noChangeArrowheads="1"/>
          </p:cNvSpPr>
          <p:nvPr>
            <p:ph type="title"/>
          </p:nvPr>
        </p:nvSpPr>
        <p:spPr>
          <a:xfrm>
            <a:off x="799687" y="152399"/>
            <a:ext cx="10296525" cy="604381"/>
          </a:xfrm>
          <a:noFill/>
        </p:spPr>
        <p:txBody>
          <a:bodyPr lIns="90488" tIns="44450" rIns="90488" bIns="44450" anchor="b"/>
          <a:lstStyle/>
          <a:p>
            <a:pPr eaLnBrk="1" hangingPunct="1">
              <a:lnSpc>
                <a:spcPct val="90000"/>
              </a:lnSpc>
            </a:pPr>
            <a:r>
              <a:rPr lang="en-US" altLang="en-US" b="0">
                <a:solidFill>
                  <a:srgbClr val="002060"/>
                </a:solidFill>
              </a:rPr>
              <a:t>Step 5 – Supervise &amp; Evaluate</a:t>
            </a:r>
          </a:p>
        </p:txBody>
      </p:sp>
    </p:spTree>
    <p:extLst>
      <p:ext uri="{BB962C8B-B14F-4D97-AF65-F5344CB8AC3E}">
        <p14:creationId xmlns:p14="http://schemas.microsoft.com/office/powerpoint/2010/main" val="177881389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2897" y="2535767"/>
            <a:ext cx="9843247" cy="2373313"/>
          </a:xfrm>
          <a:noFill/>
        </p:spPr>
      </p:pic>
      <p:sp>
        <p:nvSpPr>
          <p:cNvPr id="6" name="Rectangle 4"/>
          <p:cNvSpPr>
            <a:spLocks noGrp="1" noChangeArrowheads="1"/>
          </p:cNvSpPr>
          <p:nvPr>
            <p:ph type="title"/>
          </p:nvPr>
        </p:nvSpPr>
        <p:spPr>
          <a:xfrm>
            <a:off x="857714" y="167780"/>
            <a:ext cx="8762260" cy="631822"/>
          </a:xfrm>
          <a:noFill/>
        </p:spPr>
        <p:txBody>
          <a:bodyPr lIns="90488" tIns="44450" rIns="90488" bIns="44450" anchor="b"/>
          <a:lstStyle/>
          <a:p>
            <a:pPr eaLnBrk="1" hangingPunct="1">
              <a:lnSpc>
                <a:spcPct val="90000"/>
              </a:lnSpc>
            </a:pPr>
            <a:r>
              <a:rPr lang="en-US" altLang="en-US" b="0">
                <a:solidFill>
                  <a:srgbClr val="002060"/>
                </a:solidFill>
              </a:rPr>
              <a:t>Step 5 – Supervise &amp; Evaluate</a:t>
            </a:r>
          </a:p>
        </p:txBody>
      </p:sp>
    </p:spTree>
    <p:extLst>
      <p:ext uri="{BB962C8B-B14F-4D97-AF65-F5344CB8AC3E}">
        <p14:creationId xmlns:p14="http://schemas.microsoft.com/office/powerpoint/2010/main" val="1894517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464172" y="3427262"/>
            <a:ext cx="11187953" cy="2889648"/>
          </a:xfrm>
          <a:prstGeom prst="rect">
            <a:avLst/>
          </a:prstGeom>
          <a:noFill/>
          <a:ln w="9525">
            <a:noFill/>
            <a:miter lim="800000"/>
            <a:headEnd/>
            <a:tailEnd/>
          </a:ln>
        </p:spPr>
        <p:txBody>
          <a:bodyPr lIns="90488" tIns="44450" rIns="90488" bIns="44450"/>
          <a:lstStyle/>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Controls effective and remain in place</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Action taken to correct ineffective risk controls</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Changes identified</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Anytime there is change, risks and control measures should be reevaluated</a:t>
            </a:r>
          </a:p>
          <a:p>
            <a:pPr marL="342900" indent="-342900" algn="l">
              <a:spcBef>
                <a:spcPts val="0"/>
              </a:spcBef>
              <a:spcAft>
                <a:spcPts val="600"/>
              </a:spcAft>
              <a:buClr>
                <a:srgbClr val="002060"/>
              </a:buClr>
              <a:buSzPct val="80000"/>
              <a:buFont typeface="Arial" panose="020B0604020202020204" pitchFamily="34" charset="0"/>
              <a:buChar char="•"/>
              <a:defRPr/>
            </a:pPr>
            <a:r>
              <a:rPr lang="en-US" sz="2800" kern="0">
                <a:solidFill>
                  <a:srgbClr val="002060"/>
                </a:solidFill>
                <a:latin typeface="Arial" panose="020B0604020202020204" pitchFamily="34" charset="0"/>
                <a:cs typeface="Arial" panose="020B0604020202020204" pitchFamily="34" charset="0"/>
              </a:rPr>
              <a:t>Reinitiate the process as new hazards identified</a:t>
            </a:r>
            <a:endParaRPr lang="en-US" sz="2800" b="1" kern="0">
              <a:latin typeface="+mn-lt"/>
            </a:endParaRPr>
          </a:p>
        </p:txBody>
      </p:sp>
      <p:grpSp>
        <p:nvGrpSpPr>
          <p:cNvPr id="10" name="Group 14"/>
          <p:cNvGrpSpPr/>
          <p:nvPr/>
        </p:nvGrpSpPr>
        <p:grpSpPr>
          <a:xfrm>
            <a:off x="4483603" y="1691408"/>
            <a:ext cx="3177823" cy="1521178"/>
            <a:chOff x="855" y="0"/>
            <a:chExt cx="1750888" cy="609600"/>
          </a:xfrm>
          <a:scene3d>
            <a:camera prst="orthographicFront"/>
            <a:lightRig rig="flat" dir="t"/>
          </a:scene3d>
        </p:grpSpPr>
        <p:sp>
          <p:nvSpPr>
            <p:cNvPr id="11" name="Chevron 10"/>
            <p:cNvSpPr/>
            <p:nvPr/>
          </p:nvSpPr>
          <p:spPr>
            <a:xfrm>
              <a:off x="855" y="0"/>
              <a:ext cx="1750888" cy="609600"/>
            </a:xfrm>
            <a:prstGeom prst="chevron">
              <a:avLst/>
            </a:prstGeom>
            <a:solidFill>
              <a:srgbClr val="C0000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2" name="Chevron 4"/>
            <p:cNvSpPr/>
            <p:nvPr/>
          </p:nvSpPr>
          <p:spPr>
            <a:xfrm>
              <a:off x="305655" y="0"/>
              <a:ext cx="1141288"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defTabSz="533400">
                <a:lnSpc>
                  <a:spcPct val="90000"/>
                </a:lnSpc>
                <a:spcAft>
                  <a:spcPct val="35000"/>
                </a:spcAft>
                <a:defRPr/>
              </a:pPr>
              <a:r>
                <a:rPr lang="en-US" sz="2400" b="1" i="1">
                  <a:solidFill>
                    <a:schemeClr val="bg1">
                      <a:lumMod val="85000"/>
                    </a:schemeClr>
                  </a:solidFill>
                </a:rPr>
                <a:t>Action 1: </a:t>
              </a:r>
              <a:br>
                <a:rPr lang="en-US" sz="2400" b="1" i="1">
                  <a:solidFill>
                    <a:schemeClr val="bg1">
                      <a:lumMod val="85000"/>
                    </a:schemeClr>
                  </a:solidFill>
                </a:rPr>
              </a:br>
              <a:r>
                <a:rPr lang="en-US" sz="2400" b="1" i="1">
                  <a:solidFill>
                    <a:schemeClr val="bg1">
                      <a:lumMod val="85000"/>
                    </a:schemeClr>
                  </a:solidFill>
                </a:rPr>
                <a:t>Supervise</a:t>
              </a:r>
            </a:p>
          </p:txBody>
        </p:sp>
      </p:grpSp>
      <p:sp>
        <p:nvSpPr>
          <p:cNvPr id="14" name="Rectangle 4"/>
          <p:cNvSpPr>
            <a:spLocks noGrp="1" noChangeArrowheads="1"/>
          </p:cNvSpPr>
          <p:nvPr>
            <p:ph type="title"/>
          </p:nvPr>
        </p:nvSpPr>
        <p:spPr>
          <a:xfrm>
            <a:off x="857714" y="118614"/>
            <a:ext cx="8762260" cy="640211"/>
          </a:xfrm>
          <a:noFill/>
        </p:spPr>
        <p:txBody>
          <a:bodyPr lIns="90488" tIns="44450" rIns="90488" bIns="44450" anchor="b"/>
          <a:lstStyle/>
          <a:p>
            <a:pPr eaLnBrk="1" hangingPunct="1">
              <a:lnSpc>
                <a:spcPct val="90000"/>
              </a:lnSpc>
            </a:pPr>
            <a:r>
              <a:rPr lang="en-US" altLang="en-US" b="0">
                <a:solidFill>
                  <a:srgbClr val="002060"/>
                </a:solidFill>
              </a:rPr>
              <a:t>Step 5 – Supervise &amp; Evaluate</a:t>
            </a:r>
          </a:p>
        </p:txBody>
      </p:sp>
    </p:spTree>
    <p:extLst>
      <p:ext uri="{BB962C8B-B14F-4D97-AF65-F5344CB8AC3E}">
        <p14:creationId xmlns:p14="http://schemas.microsoft.com/office/powerpoint/2010/main" val="3662277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bwMode="auto">
          <a:xfrm>
            <a:off x="521060" y="3546640"/>
            <a:ext cx="11090837" cy="2669900"/>
          </a:xfrm>
          <a:prstGeom prst="rect">
            <a:avLst/>
          </a:prstGeom>
          <a:noFill/>
          <a:ln w="9525">
            <a:noFill/>
            <a:miter lim="800000"/>
            <a:headEnd/>
            <a:tailEnd/>
          </a:ln>
        </p:spPr>
        <p:txBody>
          <a:bodyPr lIns="90488" tIns="44450" rIns="90488" bIns="44450"/>
          <a:lstStyle/>
          <a:p>
            <a:pPr marL="342900" indent="-342900" algn="l">
              <a:spcBef>
                <a:spcPts val="0"/>
              </a:spcBef>
              <a:spcAft>
                <a:spcPts val="600"/>
              </a:spcAft>
              <a:buClr>
                <a:srgbClr val="002060"/>
              </a:buClr>
              <a:buSzPct val="80000"/>
              <a:buFont typeface="Arial" panose="020B0604020202020204" pitchFamily="34" charset="0"/>
              <a:buChar char="•"/>
              <a:defRPr/>
            </a:pPr>
            <a:r>
              <a:rPr lang="en-US" sz="2000" kern="0">
                <a:solidFill>
                  <a:srgbClr val="002060"/>
                </a:solidFill>
                <a:latin typeface="Arial" panose="020B0604020202020204" pitchFamily="34" charset="0"/>
                <a:cs typeface="Arial" panose="020B0604020202020204" pitchFamily="34" charset="0"/>
              </a:rPr>
              <a:t>Measure if controls are achieving their intended purpose.</a:t>
            </a:r>
          </a:p>
          <a:p>
            <a:pPr marL="342900" indent="-342900" algn="l">
              <a:spcBef>
                <a:spcPts val="0"/>
              </a:spcBef>
              <a:spcAft>
                <a:spcPts val="600"/>
              </a:spcAft>
              <a:buClr>
                <a:srgbClr val="002060"/>
              </a:buClr>
              <a:buSzPct val="80000"/>
              <a:buFont typeface="Arial" panose="020B0604020202020204" pitchFamily="34" charset="0"/>
              <a:buChar char="•"/>
              <a:defRPr/>
            </a:pPr>
            <a:r>
              <a:rPr lang="en-US" sz="2000" kern="0">
                <a:solidFill>
                  <a:srgbClr val="002060"/>
                </a:solidFill>
                <a:latin typeface="Arial" panose="020B0604020202020204" pitchFamily="34" charset="0"/>
                <a:cs typeface="Arial" panose="020B0604020202020204" pitchFamily="34" charset="0"/>
              </a:rPr>
              <a:t>After assets are expended to control risks, a new cost benefit evaluation required.</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000" kern="0">
                <a:solidFill>
                  <a:srgbClr val="002060"/>
                </a:solidFill>
                <a:latin typeface="Arial" panose="020B0604020202020204" pitchFamily="34" charset="0"/>
                <a:cs typeface="Arial" panose="020B0604020202020204" pitchFamily="34" charset="0"/>
              </a:rPr>
              <a:t>Are actual cost in-line with expectations?</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000" kern="0">
                <a:solidFill>
                  <a:srgbClr val="002060"/>
                </a:solidFill>
                <a:latin typeface="Arial" panose="020B0604020202020204" pitchFamily="34" charset="0"/>
                <a:cs typeface="Arial" panose="020B0604020202020204" pitchFamily="34" charset="0"/>
              </a:rPr>
              <a:t>Are control measures affecting the mission?</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000" kern="0">
                <a:solidFill>
                  <a:srgbClr val="002060"/>
                </a:solidFill>
                <a:latin typeface="Arial" panose="020B0604020202020204" pitchFamily="34" charset="0"/>
                <a:cs typeface="Arial" panose="020B0604020202020204" pitchFamily="34" charset="0"/>
              </a:rPr>
              <a:t>Were changes or unexpected issues encountered?</a:t>
            </a:r>
          </a:p>
          <a:p>
            <a:pPr marL="342900" indent="-342900" algn="l">
              <a:spcBef>
                <a:spcPts val="0"/>
              </a:spcBef>
              <a:spcAft>
                <a:spcPts val="600"/>
              </a:spcAft>
              <a:buClr>
                <a:srgbClr val="002060"/>
              </a:buClr>
              <a:buSzPct val="80000"/>
              <a:buFont typeface="Arial" panose="020B0604020202020204" pitchFamily="34" charset="0"/>
              <a:buChar char="•"/>
              <a:defRPr/>
            </a:pPr>
            <a:r>
              <a:rPr lang="en-US" sz="2000" kern="0">
                <a:solidFill>
                  <a:srgbClr val="002060"/>
                </a:solidFill>
                <a:latin typeface="Arial" panose="020B0604020202020204" pitchFamily="34" charset="0"/>
                <a:cs typeface="Arial" panose="020B0604020202020204" pitchFamily="34" charset="0"/>
              </a:rPr>
              <a:t>As new hazards or changes identified, ensure appropriate controls are applied.</a:t>
            </a:r>
          </a:p>
          <a:p>
            <a:pPr marL="800100" lvl="1" indent="-342900" algn="l">
              <a:spcBef>
                <a:spcPts val="0"/>
              </a:spcBef>
              <a:spcAft>
                <a:spcPts val="600"/>
              </a:spcAft>
              <a:buClr>
                <a:srgbClr val="002060"/>
              </a:buClr>
              <a:buSzPct val="80000"/>
              <a:buFont typeface="Arial" panose="020B0604020202020204" pitchFamily="34" charset="0"/>
              <a:buChar char="‒"/>
              <a:defRPr/>
            </a:pPr>
            <a:r>
              <a:rPr lang="en-US" sz="2000" kern="0">
                <a:solidFill>
                  <a:srgbClr val="002060"/>
                </a:solidFill>
                <a:latin typeface="Arial" panose="020B0604020202020204" pitchFamily="34" charset="0"/>
                <a:cs typeface="Arial" panose="020B0604020202020204" pitchFamily="34" charset="0"/>
              </a:rPr>
              <a:t>After action reports, observations, data analysis, and lessons learned.</a:t>
            </a:r>
          </a:p>
          <a:p>
            <a:pPr marL="1714500" lvl="3" indent="-342900">
              <a:spcBef>
                <a:spcPct val="20000"/>
              </a:spcBef>
              <a:buFontTx/>
              <a:buChar char="•"/>
              <a:defRPr/>
            </a:pPr>
            <a:endParaRPr lang="en-US" sz="1600" b="1" kern="0">
              <a:latin typeface="+mn-lt"/>
            </a:endParaRPr>
          </a:p>
          <a:p>
            <a:pPr marL="1714500" lvl="3" indent="-342900">
              <a:spcBef>
                <a:spcPct val="20000"/>
              </a:spcBef>
              <a:buFontTx/>
              <a:buChar char="•"/>
              <a:defRPr/>
            </a:pPr>
            <a:endParaRPr lang="en-US" sz="1600" b="1" kern="0">
              <a:latin typeface="+mn-lt"/>
            </a:endParaRPr>
          </a:p>
          <a:p>
            <a:pPr marL="1257300" lvl="2" indent="-342900">
              <a:spcBef>
                <a:spcPct val="20000"/>
              </a:spcBef>
              <a:buFontTx/>
              <a:buChar char="•"/>
              <a:defRPr/>
            </a:pPr>
            <a:endParaRPr lang="en-US" sz="1600" b="1" kern="0">
              <a:latin typeface="+mn-lt"/>
            </a:endParaRPr>
          </a:p>
          <a:p>
            <a:pPr marL="1257300" lvl="2" indent="-342900">
              <a:spcBef>
                <a:spcPct val="20000"/>
              </a:spcBef>
              <a:buFontTx/>
              <a:buChar char="•"/>
              <a:defRPr/>
            </a:pPr>
            <a:endParaRPr lang="en-US" sz="1600" b="1" kern="0">
              <a:latin typeface="+mn-lt"/>
            </a:endParaRPr>
          </a:p>
          <a:p>
            <a:pPr marL="800100" lvl="1" indent="-342900">
              <a:spcBef>
                <a:spcPct val="20000"/>
              </a:spcBef>
              <a:defRPr/>
            </a:pPr>
            <a:endParaRPr lang="en-US" sz="1600" b="1" kern="0">
              <a:latin typeface="+mn-lt"/>
            </a:endParaRPr>
          </a:p>
          <a:p>
            <a:pPr marL="800100" lvl="1" indent="-342900">
              <a:spcBef>
                <a:spcPct val="20000"/>
              </a:spcBef>
              <a:buFontTx/>
              <a:buChar char="•"/>
              <a:defRPr/>
            </a:pPr>
            <a:endParaRPr lang="en-US" sz="1600" b="1" kern="0">
              <a:latin typeface="+mn-lt"/>
            </a:endParaRPr>
          </a:p>
          <a:p>
            <a:pPr marL="342900" indent="-342900">
              <a:spcBef>
                <a:spcPct val="20000"/>
              </a:spcBef>
              <a:buFontTx/>
              <a:buChar char="•"/>
              <a:defRPr/>
            </a:pPr>
            <a:endParaRPr lang="en-US" sz="1600" b="1" kern="0">
              <a:latin typeface="+mn-lt"/>
            </a:endParaRPr>
          </a:p>
          <a:p>
            <a:pPr marL="800100" lvl="1" indent="-342900">
              <a:spcBef>
                <a:spcPct val="20000"/>
              </a:spcBef>
              <a:buFontTx/>
              <a:buChar char="•"/>
              <a:defRPr/>
            </a:pPr>
            <a:endParaRPr lang="en-US" sz="1600" b="1" kern="0">
              <a:latin typeface="+mn-lt"/>
            </a:endParaRPr>
          </a:p>
          <a:p>
            <a:pPr marL="342900" indent="-342900">
              <a:spcBef>
                <a:spcPct val="20000"/>
              </a:spcBef>
              <a:buFontTx/>
              <a:buChar char="•"/>
              <a:defRPr/>
            </a:pPr>
            <a:endParaRPr lang="en-US" sz="1600" b="1" kern="0">
              <a:latin typeface="+mn-lt"/>
            </a:endParaRPr>
          </a:p>
          <a:p>
            <a:pPr marL="1143000" lvl="2" indent="-228600">
              <a:spcBef>
                <a:spcPct val="20000"/>
              </a:spcBef>
              <a:defRPr/>
            </a:pPr>
            <a:endParaRPr lang="en-US" sz="1600" b="1" kern="0">
              <a:latin typeface="+mn-lt"/>
            </a:endParaRPr>
          </a:p>
          <a:p>
            <a:pPr marL="742950" lvl="1" indent="-285750">
              <a:spcBef>
                <a:spcPct val="20000"/>
              </a:spcBef>
              <a:buFontTx/>
              <a:buChar char="–"/>
              <a:defRPr/>
            </a:pPr>
            <a:endParaRPr lang="en-US" sz="1600" b="1" kern="0">
              <a:latin typeface="+mn-lt"/>
            </a:endParaRPr>
          </a:p>
          <a:p>
            <a:pPr marL="342900" indent="-342900">
              <a:lnSpc>
                <a:spcPct val="90000"/>
              </a:lnSpc>
              <a:spcBef>
                <a:spcPct val="20000"/>
              </a:spcBef>
              <a:defRPr/>
            </a:pPr>
            <a:endParaRPr lang="en-US" sz="1600" kern="0">
              <a:latin typeface="+mn-lt"/>
            </a:endParaRPr>
          </a:p>
        </p:txBody>
      </p:sp>
      <p:grpSp>
        <p:nvGrpSpPr>
          <p:cNvPr id="8" name="Group 10"/>
          <p:cNvGrpSpPr/>
          <p:nvPr/>
        </p:nvGrpSpPr>
        <p:grpSpPr>
          <a:xfrm>
            <a:off x="4323734" y="1607393"/>
            <a:ext cx="3524956" cy="1654311"/>
            <a:chOff x="855" y="0"/>
            <a:chExt cx="1750888" cy="609600"/>
          </a:xfrm>
          <a:scene3d>
            <a:camera prst="orthographicFront"/>
            <a:lightRig rig="flat" dir="t"/>
          </a:scene3d>
        </p:grpSpPr>
        <p:sp>
          <p:nvSpPr>
            <p:cNvPr id="9" name="Chevron 8"/>
            <p:cNvSpPr/>
            <p:nvPr/>
          </p:nvSpPr>
          <p:spPr>
            <a:xfrm>
              <a:off x="855" y="0"/>
              <a:ext cx="1750888" cy="609600"/>
            </a:xfrm>
            <a:prstGeom prst="chevron">
              <a:avLst/>
            </a:prstGeom>
            <a:solidFill>
              <a:srgbClr val="92D05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0" name="Chevron 4"/>
            <p:cNvSpPr/>
            <p:nvPr/>
          </p:nvSpPr>
          <p:spPr>
            <a:xfrm>
              <a:off x="305655" y="0"/>
              <a:ext cx="1141288"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defTabSz="533400">
                <a:lnSpc>
                  <a:spcPct val="90000"/>
                </a:lnSpc>
                <a:spcAft>
                  <a:spcPct val="35000"/>
                </a:spcAft>
                <a:defRPr/>
              </a:pPr>
              <a:r>
                <a:rPr lang="en-US" sz="2400" b="1" i="1">
                  <a:solidFill>
                    <a:schemeClr val="tx1"/>
                  </a:solidFill>
                </a:rPr>
                <a:t>Action 2: </a:t>
              </a:r>
              <a:br>
                <a:rPr lang="en-US" sz="2400" b="1" i="1">
                  <a:solidFill>
                    <a:schemeClr val="tx1"/>
                  </a:solidFill>
                </a:rPr>
              </a:br>
              <a:r>
                <a:rPr lang="en-US" sz="2400" b="1" i="1">
                  <a:solidFill>
                    <a:schemeClr val="tx1"/>
                  </a:solidFill>
                </a:rPr>
                <a:t>Evaluate</a:t>
              </a:r>
            </a:p>
          </p:txBody>
        </p:sp>
      </p:grpSp>
      <p:sp>
        <p:nvSpPr>
          <p:cNvPr id="12" name="Rectangle 4"/>
          <p:cNvSpPr>
            <a:spLocks noGrp="1" noChangeArrowheads="1"/>
          </p:cNvSpPr>
          <p:nvPr>
            <p:ph type="title"/>
          </p:nvPr>
        </p:nvSpPr>
        <p:spPr>
          <a:xfrm>
            <a:off x="857217" y="192947"/>
            <a:ext cx="8762260" cy="598266"/>
          </a:xfrm>
          <a:noFill/>
        </p:spPr>
        <p:txBody>
          <a:bodyPr lIns="90488" tIns="44450" rIns="90488" bIns="44450" anchor="b"/>
          <a:lstStyle/>
          <a:p>
            <a:pPr eaLnBrk="1" hangingPunct="1">
              <a:lnSpc>
                <a:spcPct val="90000"/>
              </a:lnSpc>
            </a:pPr>
            <a:r>
              <a:rPr lang="en-US" altLang="en-US" b="0">
                <a:solidFill>
                  <a:srgbClr val="002060"/>
                </a:solidFill>
              </a:rPr>
              <a:t>Step 5 – Supervise &amp; Evaluate</a:t>
            </a:r>
          </a:p>
        </p:txBody>
      </p:sp>
    </p:spTree>
    <p:extLst>
      <p:ext uri="{BB962C8B-B14F-4D97-AF65-F5344CB8AC3E}">
        <p14:creationId xmlns:p14="http://schemas.microsoft.com/office/powerpoint/2010/main" val="3671684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380" y="113662"/>
            <a:ext cx="8762260" cy="610237"/>
          </a:xfrm>
        </p:spPr>
        <p:txBody>
          <a:bodyPr/>
          <a:lstStyle/>
          <a:p>
            <a:r>
              <a:rPr lang="en-US" altLang="en-US" b="0">
                <a:solidFill>
                  <a:srgbClr val="002060"/>
                </a:solidFill>
              </a:rPr>
              <a:t>Step 5 – Supervise &amp; Evaluate</a:t>
            </a:r>
            <a:endParaRPr lang="en-US" b="0"/>
          </a:p>
        </p:txBody>
      </p:sp>
      <p:grpSp>
        <p:nvGrpSpPr>
          <p:cNvPr id="4" name="Group 10"/>
          <p:cNvGrpSpPr/>
          <p:nvPr/>
        </p:nvGrpSpPr>
        <p:grpSpPr>
          <a:xfrm>
            <a:off x="4525933" y="1648178"/>
            <a:ext cx="3177822" cy="1539817"/>
            <a:chOff x="855" y="0"/>
            <a:chExt cx="1750888" cy="609600"/>
          </a:xfrm>
          <a:scene3d>
            <a:camera prst="orthographicFront"/>
            <a:lightRig rig="flat" dir="t"/>
          </a:scene3d>
        </p:grpSpPr>
        <p:sp>
          <p:nvSpPr>
            <p:cNvPr id="5" name="Chevron 4"/>
            <p:cNvSpPr/>
            <p:nvPr/>
          </p:nvSpPr>
          <p:spPr>
            <a:xfrm>
              <a:off x="855" y="0"/>
              <a:ext cx="1750888" cy="609600"/>
            </a:xfrm>
            <a:prstGeom prst="chevron">
              <a:avLst/>
            </a:prstGeom>
            <a:solidFill>
              <a:schemeClr val="accent2">
                <a:lumMod val="40000"/>
                <a:lumOff val="60000"/>
                <a:alpha val="77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6" name="Chevron 4"/>
            <p:cNvSpPr/>
            <p:nvPr/>
          </p:nvSpPr>
          <p:spPr>
            <a:xfrm>
              <a:off x="305655" y="0"/>
              <a:ext cx="1141288"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defTabSz="533400">
                <a:lnSpc>
                  <a:spcPct val="90000"/>
                </a:lnSpc>
                <a:spcAft>
                  <a:spcPct val="35000"/>
                </a:spcAft>
                <a:defRPr/>
              </a:pPr>
              <a:r>
                <a:rPr lang="en-US" sz="2400" b="1" i="1">
                  <a:solidFill>
                    <a:schemeClr val="tx1"/>
                  </a:solidFill>
                </a:rPr>
                <a:t>Action 3: </a:t>
              </a:r>
              <a:br>
                <a:rPr lang="en-US" sz="2400" b="1" i="1">
                  <a:solidFill>
                    <a:schemeClr val="tx1"/>
                  </a:solidFill>
                </a:rPr>
              </a:br>
              <a:r>
                <a:rPr lang="en-US" sz="2400" b="1" i="1">
                  <a:solidFill>
                    <a:schemeClr val="tx1"/>
                  </a:solidFill>
                </a:rPr>
                <a:t>Feedback</a:t>
              </a:r>
            </a:p>
          </p:txBody>
        </p:sp>
      </p:grpSp>
      <p:sp>
        <p:nvSpPr>
          <p:cNvPr id="7" name="Rectangle 5"/>
          <p:cNvSpPr txBox="1">
            <a:spLocks noGrp="1" noChangeArrowheads="1"/>
          </p:cNvSpPr>
          <p:nvPr>
            <p:ph idx="1"/>
          </p:nvPr>
        </p:nvSpPr>
        <p:spPr bwMode="auto">
          <a:xfrm>
            <a:off x="504282" y="3448051"/>
            <a:ext cx="11176001" cy="2686050"/>
          </a:xfrm>
          <a:prstGeom prst="rect">
            <a:avLst/>
          </a:prstGeom>
          <a:noFill/>
          <a:ln w="9525">
            <a:noFill/>
            <a:miter lim="800000"/>
            <a:headEnd/>
            <a:tailEnd/>
          </a:ln>
        </p:spPr>
        <p:txBody>
          <a:bodyPr lIns="90488" tIns="44450" rIns="90488" bIns="44450"/>
          <a:lstStyle/>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Ensure those involved understand how effective the controls are.</a:t>
            </a:r>
          </a:p>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Changes without providing reasons results in loss of ownership at lower levels.</a:t>
            </a:r>
          </a:p>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Feedback must be shared with units with similar risks to ensure universal benefit.</a:t>
            </a:r>
          </a:p>
          <a:p>
            <a:pPr marL="342900" indent="-342900" algn="l">
              <a:spcBef>
                <a:spcPts val="0"/>
              </a:spcBef>
              <a:spcAft>
                <a:spcPts val="600"/>
              </a:spcAft>
              <a:buClr>
                <a:srgbClr val="002060"/>
              </a:buClr>
              <a:buSzPct val="80000"/>
              <a:buFont typeface="Arial" panose="020B0604020202020204" pitchFamily="34" charset="0"/>
              <a:buChar char="•"/>
              <a:defRPr/>
            </a:pPr>
            <a:r>
              <a:rPr lang="en-US" sz="2400" kern="0">
                <a:solidFill>
                  <a:srgbClr val="002060"/>
                </a:solidFill>
                <a:latin typeface="Arial" panose="020B0604020202020204" pitchFamily="34" charset="0"/>
                <a:cs typeface="Arial" panose="020B0604020202020204" pitchFamily="34" charset="0"/>
              </a:rPr>
              <a:t>Without feedback, there is no way to evaluate if previous forecasts were accurate, flawed, or completely incorrect.</a:t>
            </a:r>
          </a:p>
          <a:p>
            <a:pPr marL="1257300" lvl="2" indent="-342900">
              <a:spcBef>
                <a:spcPct val="20000"/>
              </a:spcBef>
              <a:buFont typeface="Arial" panose="020B0604020202020204" pitchFamily="34" charset="0"/>
              <a:buChar char="•"/>
              <a:defRPr/>
            </a:pPr>
            <a:endParaRPr lang="en-US" sz="1800" b="1" kern="0">
              <a:solidFill>
                <a:srgbClr val="002060"/>
              </a:solidFill>
              <a:latin typeface="+mn-lt"/>
            </a:endParaRPr>
          </a:p>
          <a:p>
            <a:pPr marL="1257300" lvl="2" indent="-342900">
              <a:spcBef>
                <a:spcPct val="20000"/>
              </a:spcBef>
              <a:buFontTx/>
              <a:buChar char="•"/>
              <a:defRPr/>
            </a:pPr>
            <a:endParaRPr lang="en-US" sz="1800" b="1" kern="0">
              <a:latin typeface="+mn-lt"/>
            </a:endParaRPr>
          </a:p>
          <a:p>
            <a:pPr marL="800100" lvl="1" indent="-342900">
              <a:spcBef>
                <a:spcPct val="20000"/>
              </a:spcBef>
              <a:defRPr/>
            </a:pPr>
            <a:endParaRPr lang="en-US" sz="1600" b="1" kern="0">
              <a:latin typeface="+mn-lt"/>
            </a:endParaRPr>
          </a:p>
          <a:p>
            <a:pPr marL="800100" lvl="1" indent="-342900">
              <a:spcBef>
                <a:spcPct val="20000"/>
              </a:spcBef>
              <a:buFontTx/>
              <a:buChar char="•"/>
              <a:defRPr/>
            </a:pPr>
            <a:endParaRPr lang="en-US" sz="1600" b="1" kern="0">
              <a:latin typeface="+mn-lt"/>
            </a:endParaRPr>
          </a:p>
          <a:p>
            <a:pPr marL="342900" indent="-342900">
              <a:spcBef>
                <a:spcPct val="20000"/>
              </a:spcBef>
              <a:buFontTx/>
              <a:buChar char="•"/>
              <a:defRPr/>
            </a:pPr>
            <a:endParaRPr lang="en-US" sz="1600" b="1" kern="0">
              <a:latin typeface="+mn-lt"/>
            </a:endParaRPr>
          </a:p>
          <a:p>
            <a:pPr marL="800100" lvl="1" indent="-342900">
              <a:spcBef>
                <a:spcPct val="20000"/>
              </a:spcBef>
              <a:buFontTx/>
              <a:buChar char="•"/>
              <a:defRPr/>
            </a:pPr>
            <a:endParaRPr lang="en-US" sz="1600" b="1" kern="0">
              <a:latin typeface="+mn-lt"/>
            </a:endParaRPr>
          </a:p>
          <a:p>
            <a:pPr marL="342900" indent="-342900">
              <a:spcBef>
                <a:spcPct val="20000"/>
              </a:spcBef>
              <a:buFontTx/>
              <a:buChar char="•"/>
              <a:defRPr/>
            </a:pPr>
            <a:endParaRPr lang="en-US" sz="1600" b="1" kern="0">
              <a:latin typeface="+mn-lt"/>
            </a:endParaRPr>
          </a:p>
          <a:p>
            <a:pPr marL="1143000" lvl="2" indent="-228600">
              <a:spcBef>
                <a:spcPct val="20000"/>
              </a:spcBef>
              <a:defRPr/>
            </a:pPr>
            <a:endParaRPr lang="en-US" sz="1600" b="1" kern="0">
              <a:latin typeface="+mn-lt"/>
            </a:endParaRPr>
          </a:p>
          <a:p>
            <a:pPr marL="742950" lvl="1" indent="-285750">
              <a:spcBef>
                <a:spcPct val="20000"/>
              </a:spcBef>
              <a:buFontTx/>
              <a:buChar char="–"/>
              <a:defRPr/>
            </a:pPr>
            <a:endParaRPr lang="en-US" sz="1600" b="1" kern="0">
              <a:latin typeface="+mn-lt"/>
            </a:endParaRPr>
          </a:p>
          <a:p>
            <a:pPr marL="342900" indent="-342900">
              <a:lnSpc>
                <a:spcPct val="90000"/>
              </a:lnSpc>
              <a:spcBef>
                <a:spcPct val="20000"/>
              </a:spcBef>
              <a:defRPr/>
            </a:pPr>
            <a:endParaRPr lang="en-US" sz="1600" kern="0">
              <a:latin typeface="+mn-lt"/>
            </a:endParaRPr>
          </a:p>
        </p:txBody>
      </p:sp>
    </p:spTree>
    <p:extLst>
      <p:ext uri="{BB962C8B-B14F-4D97-AF65-F5344CB8AC3E}">
        <p14:creationId xmlns:p14="http://schemas.microsoft.com/office/powerpoint/2010/main" val="2358521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5-Step (AF Logo shrink)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9154" y="3211830"/>
            <a:ext cx="3134607" cy="305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Content Placeholder 2"/>
          <p:cNvSpPr>
            <a:spLocks noGrp="1"/>
          </p:cNvSpPr>
          <p:nvPr>
            <p:ph idx="1"/>
          </p:nvPr>
        </p:nvSpPr>
        <p:spPr>
          <a:xfrm>
            <a:off x="521109" y="1447003"/>
            <a:ext cx="11169445" cy="2162528"/>
          </a:xfrm>
        </p:spPr>
        <p:txBody>
          <a:bodyPr/>
          <a:lstStyle/>
          <a:p>
            <a:pPr marL="339725" indent="0">
              <a:buClr>
                <a:schemeClr val="tx1"/>
              </a:buClr>
              <a:buNone/>
            </a:pPr>
            <a:r>
              <a:rPr lang="en-US" sz="2400"/>
              <a:t>Follows the same 5-Step process but compressed time, in the execution phase, yields some unique challenges.</a:t>
            </a:r>
          </a:p>
        </p:txBody>
      </p:sp>
      <p:sp>
        <p:nvSpPr>
          <p:cNvPr id="5" name="Title 1"/>
          <p:cNvSpPr>
            <a:spLocks noGrp="1"/>
          </p:cNvSpPr>
          <p:nvPr>
            <p:ph type="title"/>
          </p:nvPr>
        </p:nvSpPr>
        <p:spPr>
          <a:xfrm>
            <a:off x="831927" y="144572"/>
            <a:ext cx="8229600" cy="630011"/>
          </a:xfrm>
        </p:spPr>
        <p:txBody>
          <a:bodyPr/>
          <a:lstStyle/>
          <a:p>
            <a:pPr>
              <a:defRPr/>
            </a:pPr>
            <a:r>
              <a:rPr lang="en-US" b="0">
                <a:solidFill>
                  <a:srgbClr val="002060"/>
                </a:solidFill>
              </a:rPr>
              <a:t>Real-Time Risk Management (RTRM)</a:t>
            </a:r>
          </a:p>
        </p:txBody>
      </p:sp>
    </p:spTree>
    <p:extLst>
      <p:ext uri="{BB962C8B-B14F-4D97-AF65-F5344CB8AC3E}">
        <p14:creationId xmlns:p14="http://schemas.microsoft.com/office/powerpoint/2010/main" val="1472215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52" y="203023"/>
            <a:ext cx="8229600" cy="545709"/>
          </a:xfrm>
        </p:spPr>
        <p:txBody>
          <a:bodyPr/>
          <a:lstStyle/>
          <a:p>
            <a:pPr>
              <a:defRPr/>
            </a:pPr>
            <a:r>
              <a:rPr lang="en-US" b="0">
                <a:solidFill>
                  <a:srgbClr val="002060"/>
                </a:solidFill>
              </a:rPr>
              <a:t>Real-Time Risk Management (RTRM)</a:t>
            </a:r>
          </a:p>
        </p:txBody>
      </p:sp>
      <p:sp>
        <p:nvSpPr>
          <p:cNvPr id="19460" name="Content Placeholder 2"/>
          <p:cNvSpPr>
            <a:spLocks noGrp="1"/>
          </p:cNvSpPr>
          <p:nvPr>
            <p:ph idx="1"/>
          </p:nvPr>
        </p:nvSpPr>
        <p:spPr>
          <a:xfrm>
            <a:off x="542925" y="1440882"/>
            <a:ext cx="11169462" cy="4761089"/>
          </a:xfrm>
        </p:spPr>
        <p:txBody>
          <a:bodyPr/>
          <a:lstStyle/>
          <a:p>
            <a:pPr marL="344488">
              <a:spcBef>
                <a:spcPts val="0"/>
              </a:spcBef>
              <a:spcAft>
                <a:spcPts val="600"/>
              </a:spcAft>
              <a:buFont typeface="Arial" panose="020B0604020202020204" pitchFamily="34" charset="0"/>
              <a:buChar char="•"/>
            </a:pPr>
            <a:r>
              <a:rPr lang="en-US" sz="2400"/>
              <a:t>Communication</a:t>
            </a:r>
          </a:p>
          <a:p>
            <a:pPr marL="344488">
              <a:spcBef>
                <a:spcPts val="0"/>
              </a:spcBef>
              <a:spcAft>
                <a:spcPts val="600"/>
              </a:spcAft>
              <a:buFont typeface="Arial" panose="020B0604020202020204" pitchFamily="34" charset="0"/>
              <a:buChar char="•"/>
            </a:pPr>
            <a:r>
              <a:rPr lang="en-US" sz="2400"/>
              <a:t>Dynamic environments drive changes to perception and communication</a:t>
            </a:r>
          </a:p>
          <a:p>
            <a:pPr marL="688975" lvl="1">
              <a:spcBef>
                <a:spcPts val="0"/>
              </a:spcBef>
              <a:spcAft>
                <a:spcPts val="600"/>
              </a:spcAft>
              <a:buFont typeface="Arial" panose="020B0604020202020204" pitchFamily="34" charset="0"/>
              <a:buChar char="‒"/>
            </a:pPr>
            <a:r>
              <a:rPr lang="en-US" sz="2400"/>
              <a:t>Increased stress</a:t>
            </a:r>
          </a:p>
          <a:p>
            <a:pPr marL="688975" lvl="1">
              <a:spcBef>
                <a:spcPts val="0"/>
              </a:spcBef>
              <a:spcAft>
                <a:spcPts val="600"/>
              </a:spcAft>
              <a:buFont typeface="Arial" panose="020B0604020202020204" pitchFamily="34" charset="0"/>
              <a:buChar char="‒"/>
            </a:pPr>
            <a:r>
              <a:rPr lang="en-US" sz="2400"/>
              <a:t>Loss of situational awareness</a:t>
            </a:r>
          </a:p>
          <a:p>
            <a:pPr marL="688975" lvl="1">
              <a:spcBef>
                <a:spcPts val="0"/>
              </a:spcBef>
              <a:spcAft>
                <a:spcPts val="600"/>
              </a:spcAft>
              <a:buFont typeface="Arial" panose="020B0604020202020204" pitchFamily="34" charset="0"/>
              <a:buChar char="‒"/>
            </a:pPr>
            <a:r>
              <a:rPr lang="en-US" sz="2400"/>
              <a:t>Reduced communication</a:t>
            </a:r>
          </a:p>
          <a:p>
            <a:pPr>
              <a:spcBef>
                <a:spcPts val="0"/>
              </a:spcBef>
              <a:spcAft>
                <a:spcPts val="600"/>
              </a:spcAft>
              <a:buFont typeface="Arial" panose="020B0604020202020204" pitchFamily="34" charset="0"/>
              <a:buChar char="•"/>
            </a:pPr>
            <a:r>
              <a:rPr lang="en-US" sz="2400"/>
              <a:t>Identification and awareness</a:t>
            </a:r>
          </a:p>
          <a:p>
            <a:pPr marL="688975" lvl="1">
              <a:spcBef>
                <a:spcPts val="0"/>
              </a:spcBef>
              <a:spcAft>
                <a:spcPts val="600"/>
              </a:spcAft>
              <a:buFont typeface="Arial" panose="020B0604020202020204" pitchFamily="34" charset="0"/>
              <a:buChar char="‒"/>
            </a:pPr>
            <a:r>
              <a:rPr lang="en-US" sz="2400"/>
              <a:t>“Who needs to know?”</a:t>
            </a:r>
          </a:p>
          <a:p>
            <a:pPr marL="688975" lvl="1">
              <a:spcBef>
                <a:spcPts val="0"/>
              </a:spcBef>
              <a:spcAft>
                <a:spcPts val="600"/>
              </a:spcAft>
              <a:buFont typeface="Arial" panose="020B0604020202020204" pitchFamily="34" charset="0"/>
              <a:buChar char="‒"/>
            </a:pPr>
            <a:r>
              <a:rPr lang="en-US" sz="2400"/>
              <a:t>“Who can assist?”</a:t>
            </a:r>
          </a:p>
          <a:p>
            <a:pPr marL="688975" lvl="1">
              <a:spcBef>
                <a:spcPts val="0"/>
              </a:spcBef>
              <a:spcAft>
                <a:spcPts val="600"/>
              </a:spcAft>
              <a:buFont typeface="Arial" panose="020B0604020202020204" pitchFamily="34" charset="0"/>
              <a:buChar char="‒"/>
            </a:pPr>
            <a:r>
              <a:rPr lang="en-US" sz="2400"/>
              <a:t>“Can we do this differently?”</a:t>
            </a:r>
            <a:br>
              <a:rPr lang="en-US" sz="1800"/>
            </a:br>
            <a:endParaRPr lang="en-US" sz="1800"/>
          </a:p>
          <a:p>
            <a:pPr marL="974725" lvl="1" indent="-234950">
              <a:buClr>
                <a:schemeClr val="tx1"/>
              </a:buClr>
              <a:buFont typeface="Arial" charset="0"/>
              <a:buChar char="•"/>
            </a:pPr>
            <a:endParaRPr lang="en-US" sz="1400"/>
          </a:p>
          <a:p>
            <a:pPr marL="574675" indent="-234950">
              <a:buClr>
                <a:schemeClr val="tx1"/>
              </a:buClr>
            </a:pPr>
            <a:endParaRPr lang="en-US" sz="700"/>
          </a:p>
          <a:p>
            <a:pPr marL="574675" indent="-234950">
              <a:buClr>
                <a:schemeClr val="tx1"/>
              </a:buClr>
            </a:pPr>
            <a:endParaRPr lang="en-US" sz="1800"/>
          </a:p>
        </p:txBody>
      </p:sp>
    </p:spTree>
    <p:extLst>
      <p:ext uri="{BB962C8B-B14F-4D97-AF65-F5344CB8AC3E}">
        <p14:creationId xmlns:p14="http://schemas.microsoft.com/office/powerpoint/2010/main" val="3131375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Content Placeholder 2"/>
          <p:cNvSpPr>
            <a:spLocks noGrp="1"/>
          </p:cNvSpPr>
          <p:nvPr>
            <p:ph idx="1"/>
          </p:nvPr>
        </p:nvSpPr>
        <p:spPr>
          <a:xfrm>
            <a:off x="523875" y="1451080"/>
            <a:ext cx="11147015" cy="4984750"/>
          </a:xfrm>
        </p:spPr>
        <p:txBody>
          <a:bodyPr/>
          <a:lstStyle/>
          <a:p>
            <a:pPr marL="344488">
              <a:spcBef>
                <a:spcPts val="0"/>
              </a:spcBef>
              <a:spcAft>
                <a:spcPts val="600"/>
              </a:spcAft>
              <a:buFont typeface="Arial" panose="020B0604020202020204" pitchFamily="34" charset="0"/>
              <a:buChar char="•"/>
            </a:pPr>
            <a:r>
              <a:rPr lang="en-US" sz="2400"/>
              <a:t>Make the “Go or No-Go”/“Knock it Off”/“Timeout” decision based upon real-time conditions. </a:t>
            </a:r>
          </a:p>
          <a:p>
            <a:pPr marL="344488">
              <a:spcBef>
                <a:spcPts val="0"/>
              </a:spcBef>
              <a:spcAft>
                <a:spcPts val="600"/>
              </a:spcAft>
              <a:buFont typeface="Arial" panose="020B0604020202020204" pitchFamily="34" charset="0"/>
              <a:buChar char="•"/>
            </a:pPr>
            <a:r>
              <a:rPr lang="en-US" sz="2400"/>
              <a:t>Take immediate or near immediate action to mitigate risks.</a:t>
            </a:r>
          </a:p>
          <a:p>
            <a:pPr marL="344488">
              <a:spcBef>
                <a:spcPts val="0"/>
              </a:spcBef>
              <a:spcAft>
                <a:spcPts val="600"/>
              </a:spcAft>
              <a:buFont typeface="Arial" panose="020B0604020202020204" pitchFamily="34" charset="0"/>
              <a:buChar char="•"/>
            </a:pPr>
            <a:r>
              <a:rPr lang="en-US" sz="2400"/>
              <a:t>RTRM may require change to original plans.</a:t>
            </a:r>
          </a:p>
          <a:p>
            <a:pPr marL="688975" lvl="1" indent="-342900">
              <a:spcBef>
                <a:spcPts val="0"/>
              </a:spcBef>
              <a:spcAft>
                <a:spcPts val="600"/>
              </a:spcAft>
              <a:buFont typeface="Arial" panose="020B0604020202020204" pitchFamily="34" charset="0"/>
              <a:buChar char="‒"/>
            </a:pPr>
            <a:r>
              <a:rPr lang="en-US" sz="2000"/>
              <a:t>Can or should these changes be made?</a:t>
            </a:r>
          </a:p>
          <a:p>
            <a:pPr marL="344488">
              <a:spcBef>
                <a:spcPts val="0"/>
              </a:spcBef>
              <a:spcAft>
                <a:spcPts val="600"/>
              </a:spcAft>
              <a:buFont typeface="Arial" panose="020B0604020202020204" pitchFamily="34" charset="0"/>
              <a:buChar char="•"/>
            </a:pPr>
            <a:r>
              <a:rPr lang="en-US" sz="2400"/>
              <a:t>Who is accountable?</a:t>
            </a:r>
          </a:p>
          <a:p>
            <a:pPr marL="688975" lvl="1" indent="-342900">
              <a:spcBef>
                <a:spcPts val="0"/>
              </a:spcBef>
              <a:spcAft>
                <a:spcPts val="600"/>
              </a:spcAft>
              <a:buFont typeface="Arial" panose="020B0604020202020204" pitchFamily="34" charset="0"/>
              <a:buChar char="‒"/>
            </a:pPr>
            <a:r>
              <a:rPr lang="en-US" sz="2000"/>
              <a:t>Consequences of actions to individuals, team members, mission?</a:t>
            </a:r>
          </a:p>
          <a:p>
            <a:pPr>
              <a:spcBef>
                <a:spcPts val="0"/>
              </a:spcBef>
              <a:spcAft>
                <a:spcPts val="600"/>
              </a:spcAft>
              <a:buFont typeface="Arial" panose="020B0604020202020204" pitchFamily="34" charset="0"/>
              <a:buChar char="•"/>
            </a:pPr>
            <a:r>
              <a:rPr lang="en-US" sz="2400"/>
              <a:t>Have a formal debrief.</a:t>
            </a:r>
          </a:p>
          <a:p>
            <a:pPr marL="688975" lvl="1" indent="-342900">
              <a:spcBef>
                <a:spcPts val="0"/>
              </a:spcBef>
              <a:spcAft>
                <a:spcPts val="600"/>
              </a:spcAft>
              <a:buFont typeface="Arial" panose="020B0604020202020204" pitchFamily="34" charset="0"/>
              <a:buChar char="‒"/>
            </a:pPr>
            <a:r>
              <a:rPr lang="en-US" sz="2000"/>
              <a:t>Was our original assessment accurate?</a:t>
            </a:r>
          </a:p>
          <a:p>
            <a:pPr marL="688975" lvl="1" indent="-342900">
              <a:spcBef>
                <a:spcPts val="0"/>
              </a:spcBef>
              <a:spcAft>
                <a:spcPts val="600"/>
              </a:spcAft>
              <a:buFont typeface="Arial" panose="020B0604020202020204" pitchFamily="34" charset="0"/>
              <a:buChar char="‒"/>
            </a:pPr>
            <a:r>
              <a:rPr lang="en-US" sz="2000"/>
              <a:t>Were we lucky?</a:t>
            </a:r>
          </a:p>
          <a:p>
            <a:pPr marL="688975" lvl="1" indent="-342900">
              <a:spcBef>
                <a:spcPts val="0"/>
              </a:spcBef>
              <a:spcAft>
                <a:spcPts val="600"/>
              </a:spcAft>
              <a:buFont typeface="Arial" panose="020B0604020202020204" pitchFamily="34" charset="0"/>
              <a:buChar char="‒"/>
            </a:pPr>
            <a:r>
              <a:rPr lang="en-US" sz="2000"/>
              <a:t>How well did we utilize our controls and resources?</a:t>
            </a:r>
          </a:p>
          <a:p>
            <a:pPr marL="688975" lvl="1" indent="-342900">
              <a:spcBef>
                <a:spcPts val="0"/>
              </a:spcBef>
              <a:spcAft>
                <a:spcPts val="600"/>
              </a:spcAft>
              <a:buFont typeface="Arial" panose="020B0604020202020204" pitchFamily="34" charset="0"/>
              <a:buChar char="‒"/>
            </a:pPr>
            <a:r>
              <a:rPr lang="en-US" sz="2000"/>
              <a:t>How do we improve?</a:t>
            </a:r>
          </a:p>
          <a:p>
            <a:pPr marL="1025525" lvl="1">
              <a:buClr>
                <a:schemeClr val="tx1"/>
              </a:buClr>
              <a:buFont typeface="Arial" panose="020B0604020202020204" pitchFamily="34" charset="0"/>
              <a:buChar char="•"/>
            </a:pPr>
            <a:endParaRPr lang="en-US" sz="1400"/>
          </a:p>
          <a:p>
            <a:pPr marL="574675" indent="-234950">
              <a:buClr>
                <a:schemeClr val="tx1"/>
              </a:buClr>
              <a:buFont typeface="Arial" panose="020B0604020202020204" pitchFamily="34" charset="0"/>
              <a:buChar char="•"/>
            </a:pPr>
            <a:endParaRPr lang="en-US" sz="700"/>
          </a:p>
          <a:p>
            <a:pPr marL="625475" indent="-285750">
              <a:buClr>
                <a:schemeClr val="tx1"/>
              </a:buClr>
              <a:buFont typeface="Arial" panose="020B0604020202020204" pitchFamily="34" charset="0"/>
              <a:buChar char="•"/>
            </a:pPr>
            <a:endParaRPr lang="en-US" sz="1800"/>
          </a:p>
        </p:txBody>
      </p:sp>
      <p:sp>
        <p:nvSpPr>
          <p:cNvPr id="5" name="Title 1"/>
          <p:cNvSpPr>
            <a:spLocks noGrp="1"/>
          </p:cNvSpPr>
          <p:nvPr>
            <p:ph type="title"/>
          </p:nvPr>
        </p:nvSpPr>
        <p:spPr>
          <a:xfrm>
            <a:off x="948290" y="102923"/>
            <a:ext cx="7359141" cy="638494"/>
          </a:xfrm>
        </p:spPr>
        <p:txBody>
          <a:bodyPr/>
          <a:lstStyle/>
          <a:p>
            <a:pPr>
              <a:defRPr/>
            </a:pPr>
            <a:r>
              <a:rPr lang="en-US" b="0">
                <a:solidFill>
                  <a:srgbClr val="002060"/>
                </a:solidFill>
              </a:rPr>
              <a:t>Real-Time Risk Management (RTRM)</a:t>
            </a:r>
          </a:p>
        </p:txBody>
      </p:sp>
    </p:spTree>
    <p:extLst>
      <p:ext uri="{BB962C8B-B14F-4D97-AF65-F5344CB8AC3E}">
        <p14:creationId xmlns:p14="http://schemas.microsoft.com/office/powerpoint/2010/main" val="1802613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31191-B48A-953A-1C79-18138A87A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46293-BE8F-9AB5-079C-AE81812E37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85B37E-5CD4-7241-708A-E403F05DAFE0}"/>
              </a:ext>
            </a:extLst>
          </p:cNvPr>
          <p:cNvSpPr>
            <a:spLocks noGrp="1"/>
          </p:cNvSpPr>
          <p:nvPr>
            <p:ph idx="1"/>
          </p:nvPr>
        </p:nvSpPr>
        <p:spPr/>
        <p:txBody>
          <a:bodyPr/>
          <a:lstStyle/>
          <a:p>
            <a:pPr marL="0" indent="0" algn="ctr">
              <a:buNone/>
            </a:pPr>
            <a:endParaRPr lang="en-US" sz="8800"/>
          </a:p>
          <a:p>
            <a:pPr marL="0" indent="0" algn="ctr">
              <a:buNone/>
            </a:pPr>
            <a:r>
              <a:rPr lang="en-US" sz="8800"/>
              <a:t>RM Tools</a:t>
            </a:r>
          </a:p>
        </p:txBody>
      </p:sp>
    </p:spTree>
    <p:extLst>
      <p:ext uri="{BB962C8B-B14F-4D97-AF65-F5344CB8AC3E}">
        <p14:creationId xmlns:p14="http://schemas.microsoft.com/office/powerpoint/2010/main" val="275300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9145-B195-9CEE-F19B-22384556CF57}"/>
              </a:ext>
            </a:extLst>
          </p:cNvPr>
          <p:cNvSpPr>
            <a:spLocks noGrp="1"/>
          </p:cNvSpPr>
          <p:nvPr>
            <p:ph type="title"/>
          </p:nvPr>
        </p:nvSpPr>
        <p:spPr/>
        <p:txBody>
          <a:bodyPr/>
          <a:lstStyle/>
          <a:p>
            <a:r>
              <a:rPr lang="en-US"/>
              <a:t>RM Fundamentals</a:t>
            </a:r>
          </a:p>
        </p:txBody>
      </p:sp>
      <p:sp>
        <p:nvSpPr>
          <p:cNvPr id="3" name="Content Placeholder 2">
            <a:extLst>
              <a:ext uri="{FF2B5EF4-FFF2-40B4-BE49-F238E27FC236}">
                <a16:creationId xmlns:a16="http://schemas.microsoft.com/office/drawing/2014/main" id="{06CAF704-D89E-CCA0-FABE-13923CA245D5}"/>
              </a:ext>
            </a:extLst>
          </p:cNvPr>
          <p:cNvSpPr>
            <a:spLocks noGrp="1"/>
          </p:cNvSpPr>
          <p:nvPr>
            <p:ph idx="1"/>
          </p:nvPr>
        </p:nvSpPr>
        <p:spPr>
          <a:xfrm>
            <a:off x="209550" y="1083803"/>
            <a:ext cx="5783689" cy="5300916"/>
          </a:xfrm>
        </p:spPr>
        <p:txBody>
          <a:bodyPr/>
          <a:lstStyle/>
          <a:p>
            <a:r>
              <a:rPr lang="en-US" sz="2400"/>
              <a:t>Completion of RM Fundamentals training is required for all uniformed and civilian AF personnel</a:t>
            </a:r>
          </a:p>
          <a:p>
            <a:endParaRPr lang="en-US" sz="2400"/>
          </a:p>
          <a:p>
            <a:r>
              <a:rPr lang="en-US" sz="2400"/>
              <a:t>One time completion requirement; acceptable methods of completion:</a:t>
            </a:r>
          </a:p>
          <a:p>
            <a:pPr lvl="1"/>
            <a:r>
              <a:rPr lang="en-US" sz="2000"/>
              <a:t>Computer-based training on </a:t>
            </a:r>
            <a:r>
              <a:rPr lang="en-US" sz="2000" err="1"/>
              <a:t>myLearning</a:t>
            </a:r>
            <a:endParaRPr lang="en-US" sz="2000"/>
          </a:p>
          <a:p>
            <a:pPr lvl="1"/>
            <a:r>
              <a:rPr lang="en-US" sz="2000"/>
              <a:t>Video-based training (authorized through the end of Calendar Year 2025)</a:t>
            </a:r>
          </a:p>
          <a:p>
            <a:endParaRPr lang="en-US" sz="2400"/>
          </a:p>
          <a:p>
            <a:r>
              <a:rPr lang="en-US" sz="2400"/>
              <a:t>Completion of RM Fundamentals DOES NOT count towards the annual RM Refresher Training</a:t>
            </a:r>
          </a:p>
        </p:txBody>
      </p:sp>
      <p:pic>
        <p:nvPicPr>
          <p:cNvPr id="4" name="Picture 7" descr="5-Step (AF Logo shrink)2.jpg">
            <a:extLst>
              <a:ext uri="{FF2B5EF4-FFF2-40B4-BE49-F238E27FC236}">
                <a16:creationId xmlns:a16="http://schemas.microsoft.com/office/drawing/2014/main" id="{9B8E86BC-8036-F54C-7251-715B917EAF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46023"/>
            <a:ext cx="5105400" cy="497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875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0D3D-9A28-110E-8A4C-0540D1786D64}"/>
              </a:ext>
            </a:extLst>
          </p:cNvPr>
          <p:cNvSpPr>
            <a:spLocks noGrp="1"/>
          </p:cNvSpPr>
          <p:nvPr>
            <p:ph type="title"/>
          </p:nvPr>
        </p:nvSpPr>
        <p:spPr/>
        <p:txBody>
          <a:bodyPr/>
          <a:lstStyle/>
          <a:p>
            <a:r>
              <a:rPr lang="en-US" dirty="0"/>
              <a:t>RM Tools</a:t>
            </a:r>
          </a:p>
        </p:txBody>
      </p:sp>
      <p:sp>
        <p:nvSpPr>
          <p:cNvPr id="3" name="Content Placeholder 2">
            <a:extLst>
              <a:ext uri="{FF2B5EF4-FFF2-40B4-BE49-F238E27FC236}">
                <a16:creationId xmlns:a16="http://schemas.microsoft.com/office/drawing/2014/main" id="{89039068-6894-89AC-D995-685FE5932C98}"/>
              </a:ext>
            </a:extLst>
          </p:cNvPr>
          <p:cNvSpPr>
            <a:spLocks noGrp="1"/>
          </p:cNvSpPr>
          <p:nvPr>
            <p:ph idx="1"/>
          </p:nvPr>
        </p:nvSpPr>
        <p:spPr/>
        <p:txBody>
          <a:bodyPr/>
          <a:lstStyle/>
          <a:p>
            <a:r>
              <a:rPr lang="en-US" sz="2400" dirty="0"/>
              <a:t>METT-TC Model </a:t>
            </a:r>
          </a:p>
          <a:p>
            <a:pPr lvl="1"/>
            <a:r>
              <a:rPr lang="en-US" sz="2100" dirty="0"/>
              <a:t>(Mission, Enemy, Terrain/</a:t>
            </a:r>
            <a:r>
              <a:rPr lang="en-US" sz="2100" dirty="0" err="1"/>
              <a:t>Wx</a:t>
            </a:r>
            <a:r>
              <a:rPr lang="en-US" sz="2100" dirty="0"/>
              <a:t>, Troops/Support Avail, Time Avail, Civil Considerations)</a:t>
            </a:r>
          </a:p>
          <a:p>
            <a:r>
              <a:rPr lang="en-US" sz="2400" dirty="0"/>
              <a:t>5-M Model (Men, Mission, Media, Machine, Management)</a:t>
            </a:r>
          </a:p>
          <a:p>
            <a:r>
              <a:rPr lang="en-US" sz="2400" dirty="0"/>
              <a:t>Operational Analysis (Sequence of Events, Focus on most risky aspects)</a:t>
            </a:r>
          </a:p>
          <a:p>
            <a:r>
              <a:rPr lang="en-US" sz="2400" dirty="0"/>
              <a:t>Preliminary Hazard Analysis (PHA)</a:t>
            </a:r>
          </a:p>
          <a:p>
            <a:r>
              <a:rPr lang="en-US" sz="2400" dirty="0"/>
              <a:t>“What-If” Tool (WIT)</a:t>
            </a:r>
          </a:p>
          <a:p>
            <a:r>
              <a:rPr lang="en-US" sz="2400" dirty="0"/>
              <a:t>Scenario Process Tool (Hazard ID through visualization)</a:t>
            </a:r>
          </a:p>
          <a:p>
            <a:r>
              <a:rPr lang="en-US" sz="2400" dirty="0"/>
              <a:t>Logic Diagram (Graphical depiction of events focused on linkage of hazards)</a:t>
            </a:r>
          </a:p>
          <a:p>
            <a:pPr lvl="1"/>
            <a:r>
              <a:rPr lang="en-US" sz="2100" dirty="0"/>
              <a:t>Positive, Neutral, Negative Event Diagrams</a:t>
            </a:r>
          </a:p>
          <a:p>
            <a:r>
              <a:rPr lang="en-US" sz="2400" dirty="0"/>
              <a:t>Change Analysis (Used whenever significant change occurs, specific task focused)</a:t>
            </a:r>
          </a:p>
          <a:p>
            <a:r>
              <a:rPr lang="en-US" sz="2400" dirty="0"/>
              <a:t>Cause and Effect Tool (More thorough Logic Diagram)</a:t>
            </a:r>
          </a:p>
          <a:p>
            <a:r>
              <a:rPr lang="en-US" sz="2400" dirty="0"/>
              <a:t>Root Cause Tool (5 Why’s to determine causes of hazards)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9079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4"/>
          <p:cNvSpPr>
            <a:spLocks noGrp="1" noChangeArrowheads="1"/>
          </p:cNvSpPr>
          <p:nvPr>
            <p:ph type="body" idx="1"/>
          </p:nvPr>
        </p:nvSpPr>
        <p:spPr>
          <a:xfrm>
            <a:off x="526594" y="1440048"/>
            <a:ext cx="11093824" cy="5029200"/>
          </a:xfrm>
          <a:noFill/>
        </p:spPr>
        <p:txBody>
          <a:bodyPr vert="horz" wrap="square" lIns="90488" tIns="44450" rIns="90488" bIns="44450" numCol="1" anchor="t" anchorCtr="0" compatLnSpc="1">
            <a:prstTxWarp prst="textNoShape">
              <a:avLst/>
            </a:prstTxWarp>
          </a:bodyPr>
          <a:lstStyle/>
          <a:p>
            <a:pPr lvl="1" eaLnBrk="1" hangingPunct="1">
              <a:spcBef>
                <a:spcPts val="0"/>
              </a:spcBef>
              <a:spcAft>
                <a:spcPts val="600"/>
              </a:spcAft>
            </a:pPr>
            <a:r>
              <a:rPr lang="en-US" altLang="en-US" sz="2400" u="sng">
                <a:solidFill>
                  <a:srgbClr val="FF0000"/>
                </a:solidFill>
              </a:rPr>
              <a:t>M</a:t>
            </a:r>
            <a:r>
              <a:rPr lang="en-US" altLang="en-US" sz="2400" u="sng"/>
              <a:t>ission</a:t>
            </a:r>
            <a:r>
              <a:rPr lang="en-US" altLang="en-US" sz="2400"/>
              <a:t>: Analyze the assigned mission, type of mission, subsequent missions. </a:t>
            </a:r>
          </a:p>
          <a:p>
            <a:pPr lvl="1" eaLnBrk="1" hangingPunct="1">
              <a:spcBef>
                <a:spcPts val="0"/>
              </a:spcBef>
              <a:spcAft>
                <a:spcPts val="600"/>
              </a:spcAft>
            </a:pPr>
            <a:r>
              <a:rPr lang="en-US" altLang="en-US" sz="2400" u="sng">
                <a:solidFill>
                  <a:srgbClr val="FF0000"/>
                </a:solidFill>
              </a:rPr>
              <a:t>E</a:t>
            </a:r>
            <a:r>
              <a:rPr lang="en-US" altLang="en-US" sz="2400" u="sng"/>
              <a:t>nemy</a:t>
            </a:r>
            <a:endParaRPr lang="en-US" altLang="en-US" sz="2400"/>
          </a:p>
          <a:p>
            <a:pPr lvl="1" eaLnBrk="1" hangingPunct="1">
              <a:spcBef>
                <a:spcPts val="0"/>
              </a:spcBef>
              <a:spcAft>
                <a:spcPts val="600"/>
              </a:spcAft>
            </a:pPr>
            <a:r>
              <a:rPr lang="en-US" altLang="en-US" sz="2400" u="sng">
                <a:solidFill>
                  <a:srgbClr val="FF0000"/>
                </a:solidFill>
              </a:rPr>
              <a:t>T</a:t>
            </a:r>
            <a:r>
              <a:rPr lang="en-US" altLang="en-US" sz="2400" u="sng"/>
              <a:t>errain &amp; Weather</a:t>
            </a:r>
            <a:endParaRPr lang="en-US" altLang="en-US" sz="2400"/>
          </a:p>
          <a:p>
            <a:pPr lvl="1" eaLnBrk="1" hangingPunct="1">
              <a:spcBef>
                <a:spcPts val="0"/>
              </a:spcBef>
              <a:spcAft>
                <a:spcPts val="600"/>
              </a:spcAft>
            </a:pPr>
            <a:r>
              <a:rPr lang="en-US" altLang="en-US" sz="2400" u="sng">
                <a:solidFill>
                  <a:srgbClr val="FF0000"/>
                </a:solidFill>
              </a:rPr>
              <a:t>T</a:t>
            </a:r>
            <a:r>
              <a:rPr lang="en-US" altLang="en-US" sz="2400" u="sng"/>
              <a:t>roops &amp; Support Available</a:t>
            </a:r>
            <a:r>
              <a:rPr lang="en-US" altLang="en-US" sz="2400"/>
              <a:t>: Training levels, manning levels, condition and maintenance of equipment, morale, availability of supplies and services, and the physical and emotional health of personnel.  </a:t>
            </a:r>
          </a:p>
          <a:p>
            <a:pPr lvl="1" eaLnBrk="1" hangingPunct="1">
              <a:spcBef>
                <a:spcPts val="0"/>
              </a:spcBef>
              <a:spcAft>
                <a:spcPts val="600"/>
              </a:spcAft>
            </a:pPr>
            <a:r>
              <a:rPr lang="en-US" altLang="en-US" sz="2400" u="sng">
                <a:solidFill>
                  <a:srgbClr val="FF0000"/>
                </a:solidFill>
              </a:rPr>
              <a:t>T</a:t>
            </a:r>
            <a:r>
              <a:rPr lang="en-US" altLang="en-US" sz="2400" u="sng"/>
              <a:t>ime Available</a:t>
            </a:r>
            <a:r>
              <a:rPr lang="en-US" altLang="en-US" sz="2400"/>
              <a:t>: 2/3 of time available for planning, 1/3 for execution. </a:t>
            </a:r>
          </a:p>
          <a:p>
            <a:pPr lvl="1" eaLnBrk="1" hangingPunct="1">
              <a:spcBef>
                <a:spcPts val="0"/>
              </a:spcBef>
              <a:spcAft>
                <a:spcPts val="600"/>
              </a:spcAft>
            </a:pPr>
            <a:r>
              <a:rPr lang="en-US" altLang="en-US" sz="2400" u="sng">
                <a:solidFill>
                  <a:srgbClr val="FF0000"/>
                </a:solidFill>
              </a:rPr>
              <a:t>C</a:t>
            </a:r>
            <a:r>
              <a:rPr lang="en-US" altLang="en-US" sz="2400" u="sng"/>
              <a:t>ivil Considerations</a:t>
            </a:r>
            <a:r>
              <a:rPr lang="en-US" altLang="en-US" sz="2400"/>
              <a:t>: Infrastructure, civilian institutions, attitudes and activities of leaders and populations – ROE.</a:t>
            </a:r>
          </a:p>
        </p:txBody>
      </p:sp>
      <p:grpSp>
        <p:nvGrpSpPr>
          <p:cNvPr id="7" name="Group 6"/>
          <p:cNvGrpSpPr/>
          <p:nvPr/>
        </p:nvGrpSpPr>
        <p:grpSpPr>
          <a:xfrm>
            <a:off x="7412791" y="37042"/>
            <a:ext cx="2168321" cy="867328"/>
            <a:chOff x="0" y="0"/>
            <a:chExt cx="2168321" cy="867328"/>
          </a:xfrm>
          <a:scene3d>
            <a:camera prst="orthographicFront"/>
            <a:lightRig rig="flat" dir="t"/>
          </a:scene3d>
        </p:grpSpPr>
        <p:sp>
          <p:nvSpPr>
            <p:cNvPr id="8" name="Chevron 7"/>
            <p:cNvSpPr/>
            <p:nvPr/>
          </p:nvSpPr>
          <p:spPr>
            <a:xfrm>
              <a:off x="0" y="0"/>
              <a:ext cx="2168321" cy="867328"/>
            </a:xfrm>
            <a:prstGeom prst="chevron">
              <a:avLst/>
            </a:prstGeom>
            <a:solidFill>
              <a:srgbClr val="C0000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9" name="Chevron 4"/>
            <p:cNvSpPr txBox="1"/>
            <p:nvPr/>
          </p:nvSpPr>
          <p:spPr>
            <a:xfrm>
              <a:off x="433664" y="0"/>
              <a:ext cx="1300993" cy="86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400" b="1" i="1" kern="1200">
                  <a:solidFill>
                    <a:schemeClr val="bg1">
                      <a:lumMod val="85000"/>
                    </a:schemeClr>
                  </a:solidFill>
                  <a:effectLst/>
                </a:rPr>
                <a:t>Step 1</a:t>
              </a:r>
            </a:p>
            <a:p>
              <a:pPr lvl="0" algn="ctr" defTabSz="533400">
                <a:lnSpc>
                  <a:spcPct val="90000"/>
                </a:lnSpc>
                <a:spcBef>
                  <a:spcPct val="0"/>
                </a:spcBef>
                <a:spcAft>
                  <a:spcPct val="35000"/>
                </a:spcAft>
              </a:pPr>
              <a:r>
                <a:rPr lang="en-US" sz="1400" b="1" i="1" kern="1200">
                  <a:solidFill>
                    <a:schemeClr val="bg1">
                      <a:lumMod val="85000"/>
                    </a:schemeClr>
                  </a:solidFill>
                  <a:effectLst/>
                </a:rPr>
                <a:t>Action 1: </a:t>
              </a:r>
              <a:br>
                <a:rPr lang="en-US" sz="1400" b="1" i="1" kern="1200">
                  <a:solidFill>
                    <a:schemeClr val="bg1">
                      <a:lumMod val="85000"/>
                    </a:schemeClr>
                  </a:solidFill>
                  <a:effectLst/>
                </a:rPr>
              </a:br>
              <a:r>
                <a:rPr lang="en-US" sz="1400" b="1" i="1" kern="1200">
                  <a:solidFill>
                    <a:schemeClr val="bg1">
                      <a:lumMod val="85000"/>
                    </a:schemeClr>
                  </a:solidFill>
                  <a:effectLst/>
                </a:rPr>
                <a:t>Mission / Task Analysis</a:t>
              </a:r>
            </a:p>
          </p:txBody>
        </p:sp>
      </p:grpSp>
      <p:sp>
        <p:nvSpPr>
          <p:cNvPr id="11" name="Rectangle 4"/>
          <p:cNvSpPr>
            <a:spLocks noGrp="1" noChangeArrowheads="1"/>
          </p:cNvSpPr>
          <p:nvPr>
            <p:ph type="title"/>
          </p:nvPr>
        </p:nvSpPr>
        <p:spPr>
          <a:xfrm>
            <a:off x="914254" y="151002"/>
            <a:ext cx="8762260" cy="635192"/>
          </a:xfrm>
          <a:noFill/>
        </p:spPr>
        <p:txBody>
          <a:bodyPr lIns="90488" tIns="44450" rIns="90488" bIns="44450" anchor="b"/>
          <a:lstStyle/>
          <a:p>
            <a:pPr eaLnBrk="1" hangingPunct="1">
              <a:lnSpc>
                <a:spcPct val="90000"/>
              </a:lnSpc>
            </a:pPr>
            <a:r>
              <a:rPr lang="en-US" altLang="en-US" b="0">
                <a:solidFill>
                  <a:srgbClr val="002060"/>
                </a:solidFill>
              </a:rPr>
              <a:t>METT-TC Model</a:t>
            </a:r>
          </a:p>
        </p:txBody>
      </p:sp>
    </p:spTree>
    <p:extLst>
      <p:ext uri="{BB962C8B-B14F-4D97-AF65-F5344CB8AC3E}">
        <p14:creationId xmlns:p14="http://schemas.microsoft.com/office/powerpoint/2010/main" val="342840927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4"/>
          <p:cNvSpPr>
            <a:spLocks noGrp="1" noChangeArrowheads="1"/>
          </p:cNvSpPr>
          <p:nvPr>
            <p:ph type="body" idx="1"/>
          </p:nvPr>
        </p:nvSpPr>
        <p:spPr>
          <a:xfrm>
            <a:off x="1828800" y="1371600"/>
            <a:ext cx="8534400" cy="5029200"/>
          </a:xfrm>
          <a:noFill/>
        </p:spPr>
        <p:txBody>
          <a:bodyPr vert="horz" wrap="square" lIns="90488" tIns="44450" rIns="90488" bIns="44450" numCol="1" anchor="t" anchorCtr="0" compatLnSpc="1">
            <a:prstTxWarp prst="textNoShape">
              <a:avLst/>
            </a:prstTxWarp>
          </a:bodyPr>
          <a:lstStyle/>
          <a:p>
            <a:pPr eaLnBrk="1" hangingPunct="1">
              <a:spcBef>
                <a:spcPts val="575"/>
              </a:spcBef>
              <a:buClr>
                <a:schemeClr val="tx1"/>
              </a:buClr>
            </a:pPr>
            <a:endParaRPr lang="en-US" altLang="en-US" sz="2000" b="1"/>
          </a:p>
          <a:p>
            <a:pPr lvl="1" eaLnBrk="1" hangingPunct="1">
              <a:spcBef>
                <a:spcPts val="575"/>
              </a:spcBef>
              <a:buClr>
                <a:schemeClr val="tx1"/>
              </a:buClr>
              <a:buFont typeface="Arial" charset="0"/>
              <a:buChar char="•"/>
            </a:pPr>
            <a:endParaRPr lang="en-US" altLang="en-US" sz="1400" b="1"/>
          </a:p>
        </p:txBody>
      </p:sp>
      <p:pic>
        <p:nvPicPr>
          <p:cNvPr id="29700" name="Picture 6" descr="%-m (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1"/>
            <a:ext cx="4268788"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7"/>
          <p:cNvSpPr txBox="1">
            <a:spLocks noChangeArrowheads="1"/>
          </p:cNvSpPr>
          <p:nvPr/>
        </p:nvSpPr>
        <p:spPr bwMode="auto">
          <a:xfrm>
            <a:off x="4211638" y="5337176"/>
            <a:ext cx="3746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en-US" altLang="en-US" sz="4000" i="1">
                <a:solidFill>
                  <a:srgbClr val="002060"/>
                </a:solidFill>
              </a:rPr>
              <a:t>The 5-M Model</a:t>
            </a:r>
          </a:p>
        </p:txBody>
      </p:sp>
      <p:grpSp>
        <p:nvGrpSpPr>
          <p:cNvPr id="8" name="Group 7"/>
          <p:cNvGrpSpPr/>
          <p:nvPr/>
        </p:nvGrpSpPr>
        <p:grpSpPr>
          <a:xfrm>
            <a:off x="7008344" y="77668"/>
            <a:ext cx="2168321" cy="867328"/>
            <a:chOff x="0" y="0"/>
            <a:chExt cx="2168321" cy="867328"/>
          </a:xfrm>
          <a:scene3d>
            <a:camera prst="orthographicFront"/>
            <a:lightRig rig="flat" dir="t"/>
          </a:scene3d>
        </p:grpSpPr>
        <p:sp>
          <p:nvSpPr>
            <p:cNvPr id="10" name="Chevron 9"/>
            <p:cNvSpPr/>
            <p:nvPr/>
          </p:nvSpPr>
          <p:spPr>
            <a:xfrm>
              <a:off x="0" y="0"/>
              <a:ext cx="2168321" cy="867328"/>
            </a:xfrm>
            <a:prstGeom prst="chevron">
              <a:avLst/>
            </a:prstGeom>
            <a:solidFill>
              <a:srgbClr val="C0000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1" name="Chevron 4"/>
            <p:cNvSpPr txBox="1"/>
            <p:nvPr/>
          </p:nvSpPr>
          <p:spPr>
            <a:xfrm>
              <a:off x="433664" y="0"/>
              <a:ext cx="1300993" cy="86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400" b="1" i="1" kern="1200">
                  <a:solidFill>
                    <a:schemeClr val="bg1">
                      <a:lumMod val="85000"/>
                    </a:schemeClr>
                  </a:solidFill>
                  <a:effectLst/>
                </a:rPr>
                <a:t>Step 1</a:t>
              </a:r>
            </a:p>
            <a:p>
              <a:pPr lvl="0" algn="ctr" defTabSz="533400">
                <a:lnSpc>
                  <a:spcPct val="90000"/>
                </a:lnSpc>
                <a:spcBef>
                  <a:spcPct val="0"/>
                </a:spcBef>
                <a:spcAft>
                  <a:spcPct val="35000"/>
                </a:spcAft>
              </a:pPr>
              <a:r>
                <a:rPr lang="en-US" sz="1400" b="1" i="1" kern="1200">
                  <a:solidFill>
                    <a:schemeClr val="bg1">
                      <a:lumMod val="85000"/>
                    </a:schemeClr>
                  </a:solidFill>
                  <a:effectLst/>
                </a:rPr>
                <a:t>Action 1: </a:t>
              </a:r>
              <a:br>
                <a:rPr lang="en-US" sz="1400" b="1" i="1" kern="1200">
                  <a:solidFill>
                    <a:schemeClr val="bg1">
                      <a:lumMod val="85000"/>
                    </a:schemeClr>
                  </a:solidFill>
                  <a:effectLst/>
                </a:rPr>
              </a:br>
              <a:r>
                <a:rPr lang="en-US" sz="1400" b="1" i="1" kern="1200">
                  <a:solidFill>
                    <a:schemeClr val="bg1">
                      <a:lumMod val="85000"/>
                    </a:schemeClr>
                  </a:solidFill>
                  <a:effectLst/>
                </a:rPr>
                <a:t>Mission / Task Analysis</a:t>
              </a:r>
            </a:p>
          </p:txBody>
        </p:sp>
      </p:grpSp>
      <p:sp>
        <p:nvSpPr>
          <p:cNvPr id="12" name="Rectangle 4"/>
          <p:cNvSpPr>
            <a:spLocks noGrp="1" noChangeArrowheads="1"/>
          </p:cNvSpPr>
          <p:nvPr>
            <p:ph type="title"/>
          </p:nvPr>
        </p:nvSpPr>
        <p:spPr>
          <a:xfrm>
            <a:off x="935285" y="112713"/>
            <a:ext cx="8762260" cy="734651"/>
          </a:xfrm>
          <a:noFill/>
        </p:spPr>
        <p:txBody>
          <a:bodyPr lIns="90488" tIns="44450" rIns="90488" bIns="44450" anchor="b"/>
          <a:lstStyle/>
          <a:p>
            <a:pPr eaLnBrk="1" hangingPunct="1">
              <a:lnSpc>
                <a:spcPct val="90000"/>
              </a:lnSpc>
            </a:pPr>
            <a:r>
              <a:rPr lang="en-US" altLang="en-US" b="0">
                <a:solidFill>
                  <a:srgbClr val="002060"/>
                </a:solidFill>
              </a:rPr>
              <a:t>5-M Model</a:t>
            </a:r>
          </a:p>
        </p:txBody>
      </p:sp>
    </p:spTree>
    <p:extLst>
      <p:ext uri="{BB962C8B-B14F-4D97-AF65-F5344CB8AC3E}">
        <p14:creationId xmlns:p14="http://schemas.microsoft.com/office/powerpoint/2010/main" val="233065733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944851" y="192946"/>
            <a:ext cx="8762260" cy="606655"/>
          </a:xfrm>
        </p:spPr>
        <p:txBody>
          <a:bodyPr/>
          <a:lstStyle/>
          <a:p>
            <a:r>
              <a:rPr lang="en-US" altLang="en-US" b="0">
                <a:solidFill>
                  <a:srgbClr val="002060"/>
                </a:solidFill>
              </a:rPr>
              <a:t>Operations Analysis (OA)</a:t>
            </a:r>
          </a:p>
        </p:txBody>
      </p:sp>
      <p:sp>
        <p:nvSpPr>
          <p:cNvPr id="11267" name="Content Placeholder 2"/>
          <p:cNvSpPr>
            <a:spLocks noGrp="1"/>
          </p:cNvSpPr>
          <p:nvPr>
            <p:ph idx="1"/>
          </p:nvPr>
        </p:nvSpPr>
        <p:spPr>
          <a:xfrm>
            <a:off x="562535" y="1298187"/>
            <a:ext cx="11066930" cy="4758663"/>
          </a:xfrm>
        </p:spPr>
        <p:txBody>
          <a:bodyPr/>
          <a:lstStyle/>
          <a:p>
            <a:pPr>
              <a:lnSpc>
                <a:spcPct val="150000"/>
              </a:lnSpc>
              <a:buFont typeface="Arial" panose="020B0604020202020204" pitchFamily="34" charset="0"/>
              <a:buChar char="•"/>
            </a:pPr>
            <a:r>
              <a:rPr lang="en-US" altLang="en-US" sz="2400"/>
              <a:t>Itemized sequence of events or diagram of major events</a:t>
            </a:r>
          </a:p>
          <a:p>
            <a:pPr>
              <a:lnSpc>
                <a:spcPct val="150000"/>
              </a:lnSpc>
              <a:buFont typeface="Arial" panose="020B0604020202020204" pitchFamily="34" charset="0"/>
              <a:buChar char="•"/>
            </a:pPr>
            <a:r>
              <a:rPr lang="en-US" altLang="en-US" sz="2400"/>
              <a:t>Eliminates focusing on most risky aspects at the exclusion of all others</a:t>
            </a:r>
          </a:p>
          <a:p>
            <a:pPr>
              <a:lnSpc>
                <a:spcPct val="150000"/>
              </a:lnSpc>
              <a:buFont typeface="Arial" panose="020B0604020202020204" pitchFamily="34" charset="0"/>
              <a:buChar char="•"/>
            </a:pPr>
            <a:r>
              <a:rPr lang="en-US" altLang="en-US" sz="2400"/>
              <a:t>Guide allocation of resources over time</a:t>
            </a:r>
          </a:p>
          <a:p>
            <a:pPr>
              <a:lnSpc>
                <a:spcPct val="150000"/>
              </a:lnSpc>
              <a:buFont typeface="Arial" panose="020B0604020202020204" pitchFamily="34" charset="0"/>
              <a:buChar char="•"/>
            </a:pPr>
            <a:r>
              <a:rPr lang="en-US" altLang="en-US" sz="2400"/>
              <a:t>Mission planners who are experienced in the operation</a:t>
            </a:r>
          </a:p>
          <a:p>
            <a:pPr>
              <a:lnSpc>
                <a:spcPct val="150000"/>
              </a:lnSpc>
              <a:buFont typeface="Arial" panose="020B0604020202020204" pitchFamily="34" charset="0"/>
              <a:buChar char="•"/>
            </a:pPr>
            <a:r>
              <a:rPr lang="en-US" altLang="en-US" sz="2400"/>
              <a:t>A cornerstone tool used in almost all RM situations</a:t>
            </a:r>
          </a:p>
          <a:p>
            <a:pPr>
              <a:lnSpc>
                <a:spcPct val="150000"/>
              </a:lnSpc>
              <a:buFont typeface="Arial" panose="020B0604020202020204" pitchFamily="34" charset="0"/>
              <a:buChar char="•"/>
            </a:pPr>
            <a:r>
              <a:rPr lang="en-US" altLang="en-US" sz="2400"/>
              <a:t>All elements of the operation are evaluated for risks</a:t>
            </a:r>
          </a:p>
          <a:p>
            <a:pPr>
              <a:lnSpc>
                <a:spcPct val="150000"/>
              </a:lnSpc>
              <a:buFont typeface="Arial" panose="020B0604020202020204" pitchFamily="34" charset="0"/>
              <a:buChar char="•"/>
            </a:pPr>
            <a:r>
              <a:rPr lang="en-US" altLang="en-US" sz="2400"/>
              <a:t>All elements of an operation are evaluated for sources of risk</a:t>
            </a:r>
          </a:p>
          <a:p>
            <a:pPr>
              <a:lnSpc>
                <a:spcPct val="150000"/>
              </a:lnSpc>
              <a:buFont typeface="Arial" panose="020B0604020202020204" pitchFamily="34" charset="0"/>
              <a:buChar char="•"/>
            </a:pPr>
            <a:endParaRPr lang="en-US" altLang="en-US" sz="1600"/>
          </a:p>
        </p:txBody>
      </p:sp>
      <p:graphicFrame>
        <p:nvGraphicFramePr>
          <p:cNvPr id="2" name="Diagram 1">
            <a:extLst>
              <a:ext uri="{FF2B5EF4-FFF2-40B4-BE49-F238E27FC236}">
                <a16:creationId xmlns:a16="http://schemas.microsoft.com/office/drawing/2014/main" id="{B4D50EB6-FAF7-4EF1-8E2E-0EED55B9FF66}"/>
              </a:ext>
            </a:extLst>
          </p:cNvPr>
          <p:cNvGraphicFramePr/>
          <p:nvPr>
            <p:extLst>
              <p:ext uri="{D42A27DB-BD31-4B8C-83A1-F6EECF244321}">
                <p14:modId xmlns:p14="http://schemas.microsoft.com/office/powerpoint/2010/main" val="136464459"/>
              </p:ext>
            </p:extLst>
          </p:nvPr>
        </p:nvGraphicFramePr>
        <p:xfrm>
          <a:off x="6031420" y="96022"/>
          <a:ext cx="2257925" cy="800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863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2146" name="Picture 2" descr="Flowchart Figure"/>
          <p:cNvPicPr>
            <a:picLocks noChangeAspect="1" noChangeArrowheads="1"/>
          </p:cNvPicPr>
          <p:nvPr/>
        </p:nvPicPr>
        <p:blipFill>
          <a:blip r:embed="rId3"/>
          <a:srcRect/>
          <a:stretch>
            <a:fillRect/>
          </a:stretch>
        </p:blipFill>
        <p:spPr bwMode="auto">
          <a:xfrm>
            <a:off x="1566427" y="1566528"/>
            <a:ext cx="9126667" cy="4151366"/>
          </a:xfrm>
          <a:prstGeom prst="rect">
            <a:avLst/>
          </a:prstGeom>
          <a:noFill/>
          <a:ln w="9525">
            <a:noFill/>
            <a:miter lim="800000"/>
            <a:headEnd/>
            <a:tailEnd/>
          </a:ln>
          <a:effectLst/>
        </p:spPr>
      </p:pic>
      <p:sp>
        <p:nvSpPr>
          <p:cNvPr id="10" name="Title 1"/>
          <p:cNvSpPr>
            <a:spLocks noGrp="1"/>
          </p:cNvSpPr>
          <p:nvPr>
            <p:ph type="title"/>
          </p:nvPr>
        </p:nvSpPr>
        <p:spPr>
          <a:xfrm>
            <a:off x="967132" y="168909"/>
            <a:ext cx="8762260" cy="588748"/>
          </a:xfrm>
        </p:spPr>
        <p:txBody>
          <a:bodyPr/>
          <a:lstStyle/>
          <a:p>
            <a:r>
              <a:rPr lang="en-US" altLang="en-US" b="0">
                <a:solidFill>
                  <a:srgbClr val="002060"/>
                </a:solidFill>
              </a:rPr>
              <a:t>Operations Analysis (OA)</a:t>
            </a:r>
          </a:p>
        </p:txBody>
      </p:sp>
      <p:sp>
        <p:nvSpPr>
          <p:cNvPr id="3" name="TextBox 2"/>
          <p:cNvSpPr txBox="1"/>
          <p:nvPr/>
        </p:nvSpPr>
        <p:spPr>
          <a:xfrm>
            <a:off x="9162934" y="5903088"/>
            <a:ext cx="2844240" cy="400110"/>
          </a:xfrm>
          <a:prstGeom prst="rect">
            <a:avLst/>
          </a:prstGeom>
          <a:noFill/>
        </p:spPr>
        <p:txBody>
          <a:bodyPr wrap="none" rtlCol="0">
            <a:spAutoFit/>
          </a:bodyPr>
          <a:lstStyle/>
          <a:p>
            <a:r>
              <a:rPr lang="en-US" sz="2000">
                <a:solidFill>
                  <a:srgbClr val="002060"/>
                </a:solidFill>
              </a:rPr>
              <a:t>DAFPAM 90-803 (p.49)</a:t>
            </a:r>
          </a:p>
        </p:txBody>
      </p:sp>
    </p:spTree>
    <p:extLst>
      <p:ext uri="{BB962C8B-B14F-4D97-AF65-F5344CB8AC3E}">
        <p14:creationId xmlns:p14="http://schemas.microsoft.com/office/powerpoint/2010/main" val="3485240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a:xfrm>
            <a:off x="983549" y="154199"/>
            <a:ext cx="8502325" cy="610522"/>
          </a:xfrm>
        </p:spPr>
        <p:txBody>
          <a:bodyPr/>
          <a:lstStyle/>
          <a:p>
            <a:r>
              <a:rPr lang="en-US" altLang="en-US" b="0">
                <a:solidFill>
                  <a:srgbClr val="002060"/>
                </a:solidFill>
              </a:rPr>
              <a:t>Operations Analysis (OA)</a:t>
            </a:r>
          </a:p>
        </p:txBody>
      </p:sp>
      <p:pic>
        <p:nvPicPr>
          <p:cNvPr id="283651" name="Picture 3" descr="Flow Daigram"/>
          <p:cNvPicPr>
            <a:picLocks noChangeAspect="1" noChangeArrowheads="1"/>
          </p:cNvPicPr>
          <p:nvPr/>
        </p:nvPicPr>
        <p:blipFill>
          <a:blip r:embed="rId3"/>
          <a:srcRect/>
          <a:stretch>
            <a:fillRect/>
          </a:stretch>
        </p:blipFill>
        <p:spPr bwMode="auto">
          <a:xfrm>
            <a:off x="2154780" y="1682969"/>
            <a:ext cx="7429721" cy="3918505"/>
          </a:xfrm>
          <a:prstGeom prst="rect">
            <a:avLst/>
          </a:prstGeom>
          <a:noFill/>
          <a:ln w="9525">
            <a:noFill/>
            <a:miter lim="800000"/>
            <a:headEnd/>
            <a:tailEnd/>
          </a:ln>
          <a:effectLst/>
        </p:spPr>
      </p:pic>
      <p:sp>
        <p:nvSpPr>
          <p:cNvPr id="2" name="TextBox 1"/>
          <p:cNvSpPr txBox="1"/>
          <p:nvPr/>
        </p:nvSpPr>
        <p:spPr>
          <a:xfrm>
            <a:off x="9231709" y="5867369"/>
            <a:ext cx="2844240" cy="400110"/>
          </a:xfrm>
          <a:prstGeom prst="rect">
            <a:avLst/>
          </a:prstGeom>
          <a:noFill/>
        </p:spPr>
        <p:txBody>
          <a:bodyPr wrap="none" rtlCol="0">
            <a:spAutoFit/>
          </a:bodyPr>
          <a:lstStyle/>
          <a:p>
            <a:r>
              <a:rPr lang="en-US" sz="2000">
                <a:solidFill>
                  <a:srgbClr val="002060"/>
                </a:solidFill>
              </a:rPr>
              <a:t>DAFPAM 90-803 (p.51)</a:t>
            </a:r>
          </a:p>
        </p:txBody>
      </p:sp>
      <p:sp>
        <p:nvSpPr>
          <p:cNvPr id="3" name="TextBox 2"/>
          <p:cNvSpPr txBox="1"/>
          <p:nvPr/>
        </p:nvSpPr>
        <p:spPr>
          <a:xfrm>
            <a:off x="6575423" y="3426373"/>
            <a:ext cx="312906" cy="646331"/>
          </a:xfrm>
          <a:prstGeom prst="rect">
            <a:avLst/>
          </a:prstGeom>
          <a:noFill/>
        </p:spPr>
        <p:txBody>
          <a:bodyPr wrap="none" rtlCol="0">
            <a:spAutoFit/>
          </a:bodyPr>
          <a:lstStyle/>
          <a:p>
            <a:r>
              <a:rPr lang="en-US" sz="3600"/>
              <a:t>.</a:t>
            </a:r>
          </a:p>
        </p:txBody>
      </p:sp>
      <p:sp>
        <p:nvSpPr>
          <p:cNvPr id="5" name="Content Placeholder 4">
            <a:extLst>
              <a:ext uri="{FF2B5EF4-FFF2-40B4-BE49-F238E27FC236}">
                <a16:creationId xmlns:a16="http://schemas.microsoft.com/office/drawing/2014/main" id="{BF92E67C-C7D6-34D7-634D-B25B910CBFD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0331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a:xfrm>
            <a:off x="954461" y="184557"/>
            <a:ext cx="8573609" cy="606655"/>
          </a:xfrm>
        </p:spPr>
        <p:txBody>
          <a:bodyPr/>
          <a:lstStyle/>
          <a:p>
            <a:r>
              <a:rPr lang="en-US" altLang="en-US" b="0">
                <a:solidFill>
                  <a:srgbClr val="002060"/>
                </a:solidFill>
              </a:rPr>
              <a:t>Operations Analysis (OA)</a:t>
            </a:r>
          </a:p>
        </p:txBody>
      </p:sp>
      <p:sp>
        <p:nvSpPr>
          <p:cNvPr id="16388" name="Rectangle 3"/>
          <p:cNvSpPr>
            <a:spLocks noChangeArrowheads="1"/>
          </p:cNvSpPr>
          <p:nvPr/>
        </p:nvSpPr>
        <p:spPr bwMode="auto">
          <a:xfrm>
            <a:off x="302741" y="4248665"/>
            <a:ext cx="11621673" cy="385482"/>
          </a:xfrm>
          <a:prstGeom prst="rect">
            <a:avLst/>
          </a:prstGeom>
          <a:solidFill>
            <a:srgbClr val="CCFFCC"/>
          </a:solidFill>
          <a:ln w="9525">
            <a:solidFill>
              <a:srgbClr val="000000"/>
            </a:solidFill>
            <a:miter lim="800000"/>
            <a:headEnd/>
            <a:tailEnd/>
          </a:ln>
        </p:spPr>
        <p:txBody>
          <a:bodyP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algn="l" eaLnBrk="1" hangingPunct="1">
              <a:spcBef>
                <a:spcPct val="0"/>
              </a:spcBef>
              <a:spcAft>
                <a:spcPts val="1000"/>
              </a:spcAft>
              <a:buNone/>
            </a:pPr>
            <a:r>
              <a:rPr lang="en-US" altLang="en-US" sz="1100">
                <a:latin typeface="Calibri" pitchFamily="34" charset="0"/>
              </a:rPr>
              <a:t>                                                                              Mishap (M)   M + 1 hour  M + 1 day   M + 72 hours                                                                                                                                  M + 30            M + 45          M + 60</a:t>
            </a:r>
            <a:endParaRPr lang="en-US" altLang="en-US" sz="1800" b="0"/>
          </a:p>
        </p:txBody>
      </p:sp>
      <p:sp>
        <p:nvSpPr>
          <p:cNvPr id="16389" name="AutoShape 2"/>
          <p:cNvSpPr>
            <a:spLocks noChangeArrowheads="1"/>
          </p:cNvSpPr>
          <p:nvPr/>
        </p:nvSpPr>
        <p:spPr bwMode="auto">
          <a:xfrm>
            <a:off x="104002" y="2648465"/>
            <a:ext cx="1447800" cy="1600200"/>
          </a:xfrm>
          <a:prstGeom prst="downArrowCallout">
            <a:avLst>
              <a:gd name="adj1" fmla="val 25000"/>
              <a:gd name="adj2" fmla="val 25000"/>
              <a:gd name="adj3" fmla="val 30001"/>
              <a:gd name="adj4" fmla="val 66667"/>
            </a:avLst>
          </a:prstGeom>
          <a:solidFill>
            <a:srgbClr val="FFFFFF"/>
          </a:solidFill>
          <a:ln w="9525">
            <a:solidFill>
              <a:srgbClr val="000000"/>
            </a:solidFill>
            <a:miter lim="800000"/>
            <a:headEnd/>
            <a:tailEnd/>
          </a:ln>
        </p:spPr>
        <p:txBody>
          <a:bodyPr anchor="ct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eaLnBrk="1" hangingPunct="1">
              <a:spcBef>
                <a:spcPct val="0"/>
              </a:spcBef>
              <a:buFontTx/>
              <a:buNone/>
            </a:pPr>
            <a:r>
              <a:rPr lang="en-US" altLang="en-US" sz="1400" b="0" i="1"/>
              <a:t>Pre-Mishap Plan Approved</a:t>
            </a:r>
          </a:p>
        </p:txBody>
      </p:sp>
      <p:sp>
        <p:nvSpPr>
          <p:cNvPr id="16390" name="AutoShape 4"/>
          <p:cNvSpPr>
            <a:spLocks noChangeArrowheads="1"/>
          </p:cNvSpPr>
          <p:nvPr/>
        </p:nvSpPr>
        <p:spPr bwMode="auto">
          <a:xfrm>
            <a:off x="802215" y="4654288"/>
            <a:ext cx="1371600" cy="1524000"/>
          </a:xfrm>
          <a:prstGeom prst="upArrowCallout">
            <a:avLst>
              <a:gd name="adj1" fmla="val 25000"/>
              <a:gd name="adj2" fmla="val 25000"/>
              <a:gd name="adj3" fmla="val 18750"/>
              <a:gd name="adj4" fmla="val 66667"/>
            </a:avLst>
          </a:prstGeom>
          <a:solidFill>
            <a:srgbClr val="FFFFFF"/>
          </a:solidFill>
          <a:ln w="9525">
            <a:solidFill>
              <a:srgbClr val="000000"/>
            </a:solidFill>
            <a:miter lim="800000"/>
            <a:headEnd/>
            <a:tailEnd/>
          </a:ln>
        </p:spPr>
        <p:txBody>
          <a:bodyPr anchor="ct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algn="ctr" eaLnBrk="1" hangingPunct="1">
              <a:spcBef>
                <a:spcPct val="0"/>
              </a:spcBef>
              <a:buFontTx/>
              <a:buNone/>
            </a:pPr>
            <a:r>
              <a:rPr lang="en-US" altLang="en-US" sz="1400" b="0" i="1"/>
              <a:t>Potential Board Members Identified</a:t>
            </a:r>
          </a:p>
        </p:txBody>
      </p:sp>
      <p:sp>
        <p:nvSpPr>
          <p:cNvPr id="16394" name="AutoShape 5"/>
          <p:cNvSpPr>
            <a:spLocks noChangeArrowheads="1"/>
          </p:cNvSpPr>
          <p:nvPr/>
        </p:nvSpPr>
        <p:spPr bwMode="auto">
          <a:xfrm>
            <a:off x="3850174" y="4633259"/>
            <a:ext cx="1317955" cy="1524000"/>
          </a:xfrm>
          <a:prstGeom prst="upArrowCallout">
            <a:avLst>
              <a:gd name="adj1" fmla="val 25000"/>
              <a:gd name="adj2" fmla="val 25000"/>
              <a:gd name="adj3" fmla="val 18752"/>
              <a:gd name="adj4" fmla="val 66667"/>
            </a:avLst>
          </a:prstGeom>
          <a:solidFill>
            <a:srgbClr val="FFFFFF"/>
          </a:solidFill>
          <a:ln w="9525">
            <a:solidFill>
              <a:srgbClr val="000000"/>
            </a:solidFill>
            <a:miter lim="800000"/>
            <a:headEnd/>
            <a:tailEnd/>
          </a:ln>
        </p:spPr>
        <p:txBody>
          <a:bodyP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algn="ctr" eaLnBrk="1" hangingPunct="1">
              <a:spcBef>
                <a:spcPct val="0"/>
              </a:spcBef>
              <a:buFontTx/>
              <a:buNone/>
            </a:pPr>
            <a:r>
              <a:rPr lang="en-US" altLang="en-US" sz="1400" b="0" i="1"/>
              <a:t>ISB Responds</a:t>
            </a:r>
          </a:p>
          <a:p>
            <a:pPr algn="ctr" eaLnBrk="1" hangingPunct="1">
              <a:spcBef>
                <a:spcPct val="0"/>
              </a:spcBef>
              <a:buFontTx/>
              <a:buNone/>
            </a:pPr>
            <a:r>
              <a:rPr lang="en-US" altLang="en-US" sz="1400" b="0" i="1"/>
              <a:t>Preliminary </a:t>
            </a:r>
            <a:r>
              <a:rPr lang="en-US" altLang="en-US" sz="1400" b="0" i="1" err="1"/>
              <a:t>Msg</a:t>
            </a:r>
            <a:r>
              <a:rPr lang="en-US" altLang="en-US" sz="1400" b="0" i="1"/>
              <a:t> Due</a:t>
            </a:r>
          </a:p>
          <a:p>
            <a:pPr algn="ctr" eaLnBrk="1" hangingPunct="1">
              <a:spcBef>
                <a:spcPct val="0"/>
              </a:spcBef>
              <a:buFontTx/>
              <a:buNone/>
            </a:pPr>
            <a:endParaRPr lang="en-US" altLang="en-US" sz="1000" i="1"/>
          </a:p>
        </p:txBody>
      </p:sp>
      <p:sp>
        <p:nvSpPr>
          <p:cNvPr id="16396" name="AutoShape 5"/>
          <p:cNvSpPr>
            <a:spLocks noChangeArrowheads="1"/>
          </p:cNvSpPr>
          <p:nvPr/>
        </p:nvSpPr>
        <p:spPr bwMode="auto">
          <a:xfrm>
            <a:off x="9493078" y="4633259"/>
            <a:ext cx="1143000" cy="1524000"/>
          </a:xfrm>
          <a:prstGeom prst="upArrowCallout">
            <a:avLst>
              <a:gd name="adj1" fmla="val 25000"/>
              <a:gd name="adj2" fmla="val 25000"/>
              <a:gd name="adj3" fmla="val 18747"/>
              <a:gd name="adj4" fmla="val 66667"/>
            </a:avLst>
          </a:prstGeom>
          <a:solidFill>
            <a:srgbClr val="FFFFFF"/>
          </a:solidFill>
          <a:ln w="9525">
            <a:solidFill>
              <a:srgbClr val="000000"/>
            </a:solidFill>
            <a:miter lim="800000"/>
            <a:headEnd/>
            <a:tailEnd/>
          </a:ln>
        </p:spPr>
        <p:txBody>
          <a:bodyP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algn="ctr" eaLnBrk="1" hangingPunct="1">
              <a:spcBef>
                <a:spcPct val="0"/>
              </a:spcBef>
              <a:buFontTx/>
              <a:buNone/>
            </a:pPr>
            <a:r>
              <a:rPr lang="en-US" altLang="en-US" sz="1400" b="0" i="1"/>
              <a:t> Brief to CA</a:t>
            </a:r>
          </a:p>
          <a:p>
            <a:pPr algn="ctr" eaLnBrk="1" hangingPunct="1">
              <a:spcBef>
                <a:spcPct val="0"/>
              </a:spcBef>
              <a:buFontTx/>
              <a:buNone/>
            </a:pPr>
            <a:r>
              <a:rPr lang="en-US" altLang="en-US" sz="1400" b="0" i="1"/>
              <a:t>Final </a:t>
            </a:r>
            <a:r>
              <a:rPr lang="en-US" altLang="en-US" sz="1400" b="0" i="1" err="1"/>
              <a:t>Msg</a:t>
            </a:r>
            <a:r>
              <a:rPr lang="en-US" altLang="en-US" sz="1400" b="0" i="1"/>
              <a:t> Prepared</a:t>
            </a:r>
          </a:p>
        </p:txBody>
      </p:sp>
      <p:sp>
        <p:nvSpPr>
          <p:cNvPr id="13" name="AutoShape 2"/>
          <p:cNvSpPr>
            <a:spLocks noChangeArrowheads="1"/>
          </p:cNvSpPr>
          <p:nvPr/>
        </p:nvSpPr>
        <p:spPr bwMode="auto">
          <a:xfrm>
            <a:off x="1648760" y="2657157"/>
            <a:ext cx="1447800" cy="1600200"/>
          </a:xfrm>
          <a:prstGeom prst="downArrowCallout">
            <a:avLst>
              <a:gd name="adj1" fmla="val 25000"/>
              <a:gd name="adj2" fmla="val 25000"/>
              <a:gd name="adj3" fmla="val 30001"/>
              <a:gd name="adj4" fmla="val 66667"/>
            </a:avLst>
          </a:prstGeom>
          <a:solidFill>
            <a:srgbClr val="FFFFFF"/>
          </a:solidFill>
          <a:ln w="9525">
            <a:solidFill>
              <a:srgbClr val="000000"/>
            </a:solidFill>
            <a:miter lim="800000"/>
            <a:headEnd/>
            <a:tailEnd/>
          </a:ln>
        </p:spPr>
        <p:txBody>
          <a:bodyPr anchor="ct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eaLnBrk="1" hangingPunct="1">
              <a:spcBef>
                <a:spcPct val="0"/>
              </a:spcBef>
              <a:buFontTx/>
              <a:buNone/>
            </a:pPr>
            <a:r>
              <a:rPr lang="en-US" altLang="en-US" sz="1400" b="0" i="1"/>
              <a:t>Potential Board Members Trained</a:t>
            </a:r>
          </a:p>
        </p:txBody>
      </p:sp>
      <p:sp>
        <p:nvSpPr>
          <p:cNvPr id="14" name="AutoShape 4"/>
          <p:cNvSpPr>
            <a:spLocks noChangeArrowheads="1"/>
          </p:cNvSpPr>
          <p:nvPr/>
        </p:nvSpPr>
        <p:spPr bwMode="auto">
          <a:xfrm>
            <a:off x="2732973" y="4633259"/>
            <a:ext cx="918462" cy="1524000"/>
          </a:xfrm>
          <a:prstGeom prst="upArrowCallout">
            <a:avLst>
              <a:gd name="adj1" fmla="val 25000"/>
              <a:gd name="adj2" fmla="val 25000"/>
              <a:gd name="adj3" fmla="val 18750"/>
              <a:gd name="adj4" fmla="val 66667"/>
            </a:avLst>
          </a:prstGeom>
          <a:solidFill>
            <a:srgbClr val="FFFFFF"/>
          </a:solidFill>
          <a:ln w="9525">
            <a:solidFill>
              <a:srgbClr val="000000"/>
            </a:solidFill>
            <a:miter lim="800000"/>
            <a:headEnd/>
            <a:tailEnd/>
          </a:ln>
        </p:spPr>
        <p:txBody>
          <a:bodyPr anchor="ct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algn="ctr" eaLnBrk="1" hangingPunct="1">
              <a:spcBef>
                <a:spcPct val="0"/>
              </a:spcBef>
              <a:buFontTx/>
              <a:buNone/>
            </a:pPr>
            <a:r>
              <a:rPr lang="en-US" altLang="en-US" sz="1400" b="0" i="1"/>
              <a:t>Mishap Occurs</a:t>
            </a:r>
          </a:p>
        </p:txBody>
      </p:sp>
      <p:sp>
        <p:nvSpPr>
          <p:cNvPr id="15" name="AutoShape 2"/>
          <p:cNvSpPr>
            <a:spLocks noChangeArrowheads="1"/>
          </p:cNvSpPr>
          <p:nvPr/>
        </p:nvSpPr>
        <p:spPr bwMode="auto">
          <a:xfrm>
            <a:off x="3348546" y="2657611"/>
            <a:ext cx="980670" cy="1600200"/>
          </a:xfrm>
          <a:prstGeom prst="downArrowCallout">
            <a:avLst>
              <a:gd name="adj1" fmla="val 25000"/>
              <a:gd name="adj2" fmla="val 25000"/>
              <a:gd name="adj3" fmla="val 30001"/>
              <a:gd name="adj4" fmla="val 66667"/>
            </a:avLst>
          </a:prstGeom>
          <a:solidFill>
            <a:srgbClr val="FFFFFF"/>
          </a:solidFill>
          <a:ln w="9525">
            <a:solidFill>
              <a:srgbClr val="000000"/>
            </a:solidFill>
            <a:miter lim="800000"/>
            <a:headEnd/>
            <a:tailEnd/>
          </a:ln>
        </p:spPr>
        <p:txBody>
          <a:bodyPr anchor="ct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eaLnBrk="1" hangingPunct="1">
              <a:spcBef>
                <a:spcPct val="0"/>
              </a:spcBef>
              <a:buFontTx/>
              <a:buNone/>
            </a:pPr>
            <a:r>
              <a:rPr lang="en-US" altLang="en-US" sz="1400" b="0" i="1"/>
              <a:t>OPREP-3</a:t>
            </a:r>
            <a:r>
              <a:rPr lang="en-US" altLang="en-US" sz="1400" i="1"/>
              <a:t> </a:t>
            </a:r>
            <a:r>
              <a:rPr lang="en-US" altLang="en-US" sz="1400" b="0" i="1"/>
              <a:t>PA News Release</a:t>
            </a:r>
          </a:p>
        </p:txBody>
      </p:sp>
      <p:sp>
        <p:nvSpPr>
          <p:cNvPr id="16" name="AutoShape 2"/>
          <p:cNvSpPr>
            <a:spLocks noChangeArrowheads="1"/>
          </p:cNvSpPr>
          <p:nvPr/>
        </p:nvSpPr>
        <p:spPr bwMode="auto">
          <a:xfrm>
            <a:off x="4597607" y="2657157"/>
            <a:ext cx="1141899" cy="1600200"/>
          </a:xfrm>
          <a:prstGeom prst="downArrowCallout">
            <a:avLst>
              <a:gd name="adj1" fmla="val 25000"/>
              <a:gd name="adj2" fmla="val 25000"/>
              <a:gd name="adj3" fmla="val 30001"/>
              <a:gd name="adj4" fmla="val 66667"/>
            </a:avLst>
          </a:prstGeom>
          <a:solidFill>
            <a:srgbClr val="FFFFFF"/>
          </a:solidFill>
          <a:ln w="9525">
            <a:solidFill>
              <a:srgbClr val="000000"/>
            </a:solidFill>
            <a:miter lim="800000"/>
            <a:headEnd/>
            <a:tailEnd/>
          </a:ln>
        </p:spPr>
        <p:txBody>
          <a:bodyPr anchor="ct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eaLnBrk="1" hangingPunct="1">
              <a:spcBef>
                <a:spcPct val="0"/>
              </a:spcBef>
              <a:buFontTx/>
              <a:buNone/>
            </a:pPr>
            <a:r>
              <a:rPr lang="en-US" altLang="en-US" sz="1400" b="0" i="1"/>
              <a:t>SIB in Place</a:t>
            </a:r>
          </a:p>
        </p:txBody>
      </p:sp>
      <p:sp>
        <p:nvSpPr>
          <p:cNvPr id="17" name="AutoShape 2"/>
          <p:cNvSpPr>
            <a:spLocks noChangeArrowheads="1"/>
          </p:cNvSpPr>
          <p:nvPr/>
        </p:nvSpPr>
        <p:spPr bwMode="auto">
          <a:xfrm>
            <a:off x="10151287" y="2647444"/>
            <a:ext cx="1447800" cy="1600200"/>
          </a:xfrm>
          <a:prstGeom prst="downArrowCallout">
            <a:avLst>
              <a:gd name="adj1" fmla="val 25000"/>
              <a:gd name="adj2" fmla="val 25000"/>
              <a:gd name="adj3" fmla="val 30001"/>
              <a:gd name="adj4" fmla="val 66667"/>
            </a:avLst>
          </a:prstGeom>
          <a:solidFill>
            <a:srgbClr val="FFFFFF"/>
          </a:solidFill>
          <a:ln w="9525">
            <a:solidFill>
              <a:srgbClr val="000000"/>
            </a:solidFill>
            <a:miter lim="800000"/>
            <a:headEnd/>
            <a:tailEnd/>
          </a:ln>
        </p:spPr>
        <p:txBody>
          <a:bodyPr anchor="ct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eaLnBrk="1" hangingPunct="1">
              <a:spcBef>
                <a:spcPct val="0"/>
              </a:spcBef>
              <a:buFontTx/>
              <a:buNone/>
            </a:pPr>
            <a:r>
              <a:rPr lang="en-US" altLang="en-US" sz="1400" b="0" i="1"/>
              <a:t>Completion Date for CONUS RPA</a:t>
            </a:r>
          </a:p>
        </p:txBody>
      </p:sp>
      <p:sp>
        <p:nvSpPr>
          <p:cNvPr id="18" name="AutoShape 5"/>
          <p:cNvSpPr>
            <a:spLocks noChangeArrowheads="1"/>
          </p:cNvSpPr>
          <p:nvPr/>
        </p:nvSpPr>
        <p:spPr bwMode="auto">
          <a:xfrm>
            <a:off x="10980153" y="4633259"/>
            <a:ext cx="1143000" cy="1524000"/>
          </a:xfrm>
          <a:prstGeom prst="upArrowCallout">
            <a:avLst>
              <a:gd name="adj1" fmla="val 25000"/>
              <a:gd name="adj2" fmla="val 25000"/>
              <a:gd name="adj3" fmla="val 18747"/>
              <a:gd name="adj4" fmla="val 66667"/>
            </a:avLst>
          </a:prstGeom>
          <a:solidFill>
            <a:srgbClr val="FFFFFF"/>
          </a:solidFill>
          <a:ln w="9525">
            <a:solidFill>
              <a:srgbClr val="000000"/>
            </a:solidFill>
            <a:miter lim="800000"/>
            <a:headEnd/>
            <a:tailEnd/>
          </a:ln>
        </p:spPr>
        <p:txBody>
          <a:bodyP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algn="ctr" eaLnBrk="1" hangingPunct="1">
              <a:spcBef>
                <a:spcPct val="0"/>
              </a:spcBef>
              <a:buFontTx/>
              <a:buNone/>
            </a:pPr>
            <a:r>
              <a:rPr lang="en-US" altLang="en-US" sz="1400" i="1"/>
              <a:t> </a:t>
            </a:r>
            <a:r>
              <a:rPr lang="en-US" altLang="en-US" sz="1400" b="0" i="1"/>
              <a:t>Completion Date for OCONUS RPA</a:t>
            </a:r>
          </a:p>
        </p:txBody>
      </p:sp>
      <p:sp>
        <p:nvSpPr>
          <p:cNvPr id="2" name="Rectangle 1"/>
          <p:cNvSpPr/>
          <p:nvPr/>
        </p:nvSpPr>
        <p:spPr>
          <a:xfrm>
            <a:off x="3227614" y="2160391"/>
            <a:ext cx="2728343" cy="272442"/>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200">
                <a:solidFill>
                  <a:schemeClr val="tx1"/>
                </a:solidFill>
                <a:latin typeface="Calibri" pitchFamily="34" charset="0"/>
              </a:rPr>
              <a:t>Day 1-10 Gather Evidence </a:t>
            </a:r>
            <a:endParaRPr lang="en-US" sz="1200">
              <a:solidFill>
                <a:schemeClr val="tx1"/>
              </a:solidFill>
            </a:endParaRPr>
          </a:p>
        </p:txBody>
      </p:sp>
      <p:sp>
        <p:nvSpPr>
          <p:cNvPr id="22" name="Rectangle 21"/>
          <p:cNvSpPr/>
          <p:nvPr/>
        </p:nvSpPr>
        <p:spPr>
          <a:xfrm>
            <a:off x="5955958" y="2159370"/>
            <a:ext cx="1989438" cy="272442"/>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200">
                <a:solidFill>
                  <a:schemeClr val="tx1"/>
                </a:solidFill>
                <a:latin typeface="Calibri" pitchFamily="34" charset="0"/>
              </a:rPr>
              <a:t>Day 11 - 20 Analyze Evidence </a:t>
            </a:r>
            <a:endParaRPr lang="en-US" sz="1200">
              <a:solidFill>
                <a:schemeClr val="tx1"/>
              </a:solidFill>
            </a:endParaRPr>
          </a:p>
        </p:txBody>
      </p:sp>
      <p:sp>
        <p:nvSpPr>
          <p:cNvPr id="23" name="Rectangle 22"/>
          <p:cNvSpPr/>
          <p:nvPr/>
        </p:nvSpPr>
        <p:spPr>
          <a:xfrm>
            <a:off x="7945395" y="2159370"/>
            <a:ext cx="2119183" cy="272442"/>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200">
                <a:solidFill>
                  <a:schemeClr val="tx1"/>
                </a:solidFill>
                <a:latin typeface="Calibri" pitchFamily="34" charset="0"/>
              </a:rPr>
              <a:t>Day 21-30 Prepare Deliverables </a:t>
            </a:r>
            <a:endParaRPr lang="en-US" sz="1200">
              <a:solidFill>
                <a:schemeClr val="tx1"/>
              </a:solidFill>
            </a:endParaRPr>
          </a:p>
        </p:txBody>
      </p:sp>
      <p:cxnSp>
        <p:nvCxnSpPr>
          <p:cNvPr id="4" name="Straight Connector 3"/>
          <p:cNvCxnSpPr/>
          <p:nvPr/>
        </p:nvCxnSpPr>
        <p:spPr>
          <a:xfrm>
            <a:off x="5955957" y="2431812"/>
            <a:ext cx="0" cy="1815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p:cNvCxnSpPr/>
          <p:nvPr/>
        </p:nvCxnSpPr>
        <p:spPr>
          <a:xfrm>
            <a:off x="7945396" y="2441525"/>
            <a:ext cx="0" cy="1815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p:cNvCxnSpPr/>
          <p:nvPr/>
        </p:nvCxnSpPr>
        <p:spPr>
          <a:xfrm>
            <a:off x="10064578" y="2441525"/>
            <a:ext cx="0" cy="1815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p:cNvCxnSpPr/>
          <p:nvPr/>
        </p:nvCxnSpPr>
        <p:spPr>
          <a:xfrm>
            <a:off x="3225555" y="2441525"/>
            <a:ext cx="0" cy="1815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94066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4826" y="183184"/>
            <a:ext cx="8502325" cy="531154"/>
          </a:xfrm>
        </p:spPr>
        <p:txBody>
          <a:bodyPr/>
          <a:lstStyle/>
          <a:p>
            <a:r>
              <a:rPr lang="en-US" altLang="en-US" b="0">
                <a:solidFill>
                  <a:srgbClr val="002060"/>
                </a:solidFill>
              </a:rPr>
              <a:t>Preliminary Hazard Analysis (PHA)</a:t>
            </a:r>
          </a:p>
        </p:txBody>
      </p:sp>
      <p:sp>
        <p:nvSpPr>
          <p:cNvPr id="22531" name="Content Placeholder 2"/>
          <p:cNvSpPr>
            <a:spLocks noGrp="1"/>
          </p:cNvSpPr>
          <p:nvPr>
            <p:ph idx="1"/>
          </p:nvPr>
        </p:nvSpPr>
        <p:spPr>
          <a:xfrm>
            <a:off x="524435" y="1456238"/>
            <a:ext cx="11093824" cy="4953000"/>
          </a:xfrm>
        </p:spPr>
        <p:txBody>
          <a:bodyPr/>
          <a:lstStyle/>
          <a:p>
            <a:pPr>
              <a:lnSpc>
                <a:spcPct val="150000"/>
              </a:lnSpc>
              <a:buFont typeface="Arial" panose="020B0604020202020204" pitchFamily="34" charset="0"/>
              <a:buChar char="•"/>
            </a:pPr>
            <a:r>
              <a:rPr lang="en-US" altLang="en-US" sz="2000"/>
              <a:t>Initial overview of hazards present ‒ quick but broad assessment of hazards</a:t>
            </a:r>
          </a:p>
          <a:p>
            <a:pPr>
              <a:lnSpc>
                <a:spcPct val="150000"/>
              </a:lnSpc>
              <a:buFont typeface="Arial" panose="020B0604020202020204" pitchFamily="34" charset="0"/>
              <a:buChar char="•"/>
            </a:pPr>
            <a:r>
              <a:rPr lang="en-US" altLang="en-US" sz="2000"/>
              <a:t>Overcomes tendency to focus on only higher risk aspects of the operation</a:t>
            </a:r>
          </a:p>
          <a:p>
            <a:pPr>
              <a:lnSpc>
                <a:spcPct val="150000"/>
              </a:lnSpc>
              <a:buFont typeface="Arial" panose="020B0604020202020204" pitchFamily="34" charset="0"/>
              <a:buChar char="•"/>
            </a:pPr>
            <a:r>
              <a:rPr lang="en-US" altLang="en-US" sz="2000">
                <a:latin typeface="Arial"/>
              </a:rPr>
              <a:t>Based upon the OA or Flow Diagram </a:t>
            </a:r>
          </a:p>
          <a:p>
            <a:pPr>
              <a:lnSpc>
                <a:spcPct val="150000"/>
              </a:lnSpc>
              <a:buFont typeface="Arial" panose="020B0604020202020204" pitchFamily="34" charset="0"/>
              <a:buChar char="•"/>
            </a:pPr>
            <a:r>
              <a:rPr lang="en-US" altLang="en-US" sz="2000">
                <a:latin typeface="Arial"/>
              </a:rPr>
              <a:t>List hazards associated with each phase of the operation</a:t>
            </a:r>
          </a:p>
          <a:p>
            <a:pPr>
              <a:lnSpc>
                <a:spcPct val="150000"/>
              </a:lnSpc>
              <a:buFont typeface="Arial" panose="020B0604020202020204" pitchFamily="34" charset="0"/>
              <a:buChar char="•"/>
            </a:pPr>
            <a:r>
              <a:rPr lang="en-US" altLang="en-US" sz="2000"/>
              <a:t>Mission planners who are experienced in the operation</a:t>
            </a:r>
          </a:p>
          <a:p>
            <a:pPr>
              <a:lnSpc>
                <a:spcPct val="150000"/>
              </a:lnSpc>
              <a:buFont typeface="Arial" panose="020B0604020202020204" pitchFamily="34" charset="0"/>
              <a:buChar char="•"/>
            </a:pPr>
            <a:r>
              <a:rPr lang="en-US" altLang="en-US" sz="2000"/>
              <a:t>Regulations, standards, technical orders (TOs), operations instructions (OIs)</a:t>
            </a:r>
          </a:p>
          <a:p>
            <a:pPr>
              <a:lnSpc>
                <a:spcPct val="150000"/>
              </a:lnSpc>
              <a:buFont typeface="Arial" panose="020B0604020202020204" pitchFamily="34" charset="0"/>
              <a:buChar char="•"/>
            </a:pPr>
            <a:r>
              <a:rPr lang="en-US" altLang="en-US" sz="2000" b="0"/>
              <a:t>PHA is used in virtually all RM applications except for the most time-critical instances</a:t>
            </a:r>
          </a:p>
          <a:p>
            <a:pPr>
              <a:lnSpc>
                <a:spcPct val="150000"/>
              </a:lnSpc>
              <a:buFont typeface="Arial" panose="020B0604020202020204" pitchFamily="34" charset="0"/>
              <a:buChar char="•"/>
            </a:pPr>
            <a:r>
              <a:rPr lang="en-US" altLang="en-US" sz="2000"/>
              <a:t>Helps prioritize areas for further analysis</a:t>
            </a:r>
          </a:p>
          <a:p>
            <a:pPr>
              <a:lnSpc>
                <a:spcPct val="150000"/>
              </a:lnSpc>
              <a:buFont typeface="Arial" panose="020B0604020202020204" pitchFamily="34" charset="0"/>
              <a:buChar char="•"/>
            </a:pPr>
            <a:endParaRPr lang="en-US" altLang="en-US" sz="2000" b="0"/>
          </a:p>
        </p:txBody>
      </p:sp>
      <p:grpSp>
        <p:nvGrpSpPr>
          <p:cNvPr id="2" name="Group 1">
            <a:extLst>
              <a:ext uri="{FF2B5EF4-FFF2-40B4-BE49-F238E27FC236}">
                <a16:creationId xmlns:a16="http://schemas.microsoft.com/office/drawing/2014/main" id="{9EBC0A6C-C32A-965E-88AC-FD713F762EDB}"/>
              </a:ext>
            </a:extLst>
          </p:cNvPr>
          <p:cNvGrpSpPr/>
          <p:nvPr/>
        </p:nvGrpSpPr>
        <p:grpSpPr>
          <a:xfrm>
            <a:off x="7910653" y="106580"/>
            <a:ext cx="2175875" cy="835363"/>
            <a:chOff x="1063" y="0"/>
            <a:chExt cx="2175875" cy="835363"/>
          </a:xfrm>
          <a:scene3d>
            <a:camera prst="orthographicFront"/>
            <a:lightRig rig="flat" dir="t"/>
          </a:scene3d>
        </p:grpSpPr>
        <p:sp>
          <p:nvSpPr>
            <p:cNvPr id="3" name="Arrow: Chevron 2">
              <a:extLst>
                <a:ext uri="{FF2B5EF4-FFF2-40B4-BE49-F238E27FC236}">
                  <a16:creationId xmlns:a16="http://schemas.microsoft.com/office/drawing/2014/main" id="{485E42A4-BCA4-1AE7-F68B-2CAF1627C204}"/>
                </a:ext>
              </a:extLst>
            </p:cNvPr>
            <p:cNvSpPr/>
            <p:nvPr/>
          </p:nvSpPr>
          <p:spPr>
            <a:xfrm>
              <a:off x="1063" y="0"/>
              <a:ext cx="2175875" cy="835363"/>
            </a:xfrm>
            <a:prstGeom prst="chevron">
              <a:avLst/>
            </a:prstGeom>
            <a:solidFill>
              <a:srgbClr val="92D05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 name="Arrow: Chevron 4">
              <a:extLst>
                <a:ext uri="{FF2B5EF4-FFF2-40B4-BE49-F238E27FC236}">
                  <a16:creationId xmlns:a16="http://schemas.microsoft.com/office/drawing/2014/main" id="{AE249029-7982-81E9-2222-7BEE99C39AB6}"/>
                </a:ext>
              </a:extLst>
            </p:cNvPr>
            <p:cNvSpPr txBox="1"/>
            <p:nvPr/>
          </p:nvSpPr>
          <p:spPr>
            <a:xfrm>
              <a:off x="418745" y="0"/>
              <a:ext cx="1340512" cy="8353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i="1" kern="1200">
                  <a:solidFill>
                    <a:schemeClr val="tx1"/>
                  </a:solidFill>
                  <a:effectLst/>
                </a:rPr>
                <a:t>Step 1</a:t>
              </a:r>
            </a:p>
            <a:p>
              <a:pPr marL="0" lvl="0" indent="0" algn="ctr" defTabSz="622300">
                <a:lnSpc>
                  <a:spcPct val="90000"/>
                </a:lnSpc>
                <a:spcBef>
                  <a:spcPct val="0"/>
                </a:spcBef>
                <a:spcAft>
                  <a:spcPct val="35000"/>
                </a:spcAft>
                <a:buNone/>
              </a:pPr>
              <a:r>
                <a:rPr lang="en-US" sz="1400" b="1" i="1" kern="1200">
                  <a:solidFill>
                    <a:schemeClr val="tx1"/>
                  </a:solidFill>
                  <a:effectLst/>
                </a:rPr>
                <a:t>Action 2: </a:t>
              </a:r>
              <a:br>
                <a:rPr lang="en-US" sz="1400" b="1" i="1" kern="1200">
                  <a:solidFill>
                    <a:schemeClr val="tx1"/>
                  </a:solidFill>
                  <a:effectLst/>
                </a:rPr>
              </a:br>
              <a:r>
                <a:rPr lang="en-US" sz="1400" b="1" i="1" kern="1200">
                  <a:solidFill>
                    <a:schemeClr val="tx1"/>
                  </a:solidFill>
                  <a:effectLst/>
                </a:rPr>
                <a:t>List Hazards</a:t>
              </a:r>
            </a:p>
          </p:txBody>
        </p:sp>
      </p:grpSp>
    </p:spTree>
    <p:extLst>
      <p:ext uri="{BB962C8B-B14F-4D97-AF65-F5344CB8AC3E}">
        <p14:creationId xmlns:p14="http://schemas.microsoft.com/office/powerpoint/2010/main" val="1008095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2957" y="246736"/>
            <a:ext cx="8502325" cy="505987"/>
          </a:xfrm>
        </p:spPr>
        <p:txBody>
          <a:bodyPr/>
          <a:lstStyle/>
          <a:p>
            <a:r>
              <a:rPr lang="en-US" altLang="en-US" b="0">
                <a:solidFill>
                  <a:srgbClr val="002060"/>
                </a:solidFill>
              </a:rPr>
              <a:t>Preliminary Hazard Analysis (PHA)</a:t>
            </a:r>
          </a:p>
        </p:txBody>
      </p:sp>
      <p:sp>
        <p:nvSpPr>
          <p:cNvPr id="22531" name="Content Placeholder 2"/>
          <p:cNvSpPr>
            <a:spLocks noGrp="1"/>
          </p:cNvSpPr>
          <p:nvPr>
            <p:ph idx="1"/>
          </p:nvPr>
        </p:nvSpPr>
        <p:spPr>
          <a:xfrm>
            <a:off x="9335282" y="5783689"/>
            <a:ext cx="2856718" cy="574581"/>
          </a:xfrm>
        </p:spPr>
        <p:txBody>
          <a:bodyPr/>
          <a:lstStyle/>
          <a:p>
            <a:pPr marL="0" indent="0">
              <a:lnSpc>
                <a:spcPct val="150000"/>
              </a:lnSpc>
              <a:buNone/>
            </a:pPr>
            <a:r>
              <a:rPr lang="en-US" altLang="en-US" sz="2000"/>
              <a:t>DAFPAM 90-803 (p.53)</a:t>
            </a:r>
          </a:p>
          <a:p>
            <a:pPr>
              <a:lnSpc>
                <a:spcPct val="150000"/>
              </a:lnSpc>
              <a:buFont typeface="Arial" panose="020B0604020202020204" pitchFamily="34" charset="0"/>
              <a:buChar char="•"/>
            </a:pPr>
            <a:endParaRPr lang="en-US" altLang="en-US" sz="2000" b="0"/>
          </a:p>
        </p:txBody>
      </p:sp>
      <p:pic>
        <p:nvPicPr>
          <p:cNvPr id="2" name="Picture 1"/>
          <p:cNvPicPr>
            <a:picLocks noChangeAspect="1"/>
          </p:cNvPicPr>
          <p:nvPr/>
        </p:nvPicPr>
        <p:blipFill>
          <a:blip r:embed="rId3"/>
          <a:stretch>
            <a:fillRect/>
          </a:stretch>
        </p:blipFill>
        <p:spPr>
          <a:xfrm>
            <a:off x="3561907" y="1349571"/>
            <a:ext cx="4295553" cy="4959094"/>
          </a:xfrm>
          <a:prstGeom prst="rect">
            <a:avLst/>
          </a:prstGeom>
        </p:spPr>
      </p:pic>
    </p:spTree>
    <p:extLst>
      <p:ext uri="{BB962C8B-B14F-4D97-AF65-F5344CB8AC3E}">
        <p14:creationId xmlns:p14="http://schemas.microsoft.com/office/powerpoint/2010/main" val="18690697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a:xfrm>
            <a:off x="975160" y="162770"/>
            <a:ext cx="8512157" cy="653853"/>
          </a:xfrm>
        </p:spPr>
        <p:txBody>
          <a:bodyPr/>
          <a:lstStyle/>
          <a:p>
            <a:r>
              <a:rPr lang="en-US" altLang="en-US" b="0">
                <a:solidFill>
                  <a:srgbClr val="002060"/>
                </a:solidFill>
              </a:rPr>
              <a:t>“What-If” Tool (WIT)</a:t>
            </a:r>
          </a:p>
        </p:txBody>
      </p:sp>
      <p:sp>
        <p:nvSpPr>
          <p:cNvPr id="30723" name="Content Placeholder 2"/>
          <p:cNvSpPr>
            <a:spLocks noGrp="1"/>
          </p:cNvSpPr>
          <p:nvPr>
            <p:ph idx="1"/>
          </p:nvPr>
        </p:nvSpPr>
        <p:spPr>
          <a:xfrm>
            <a:off x="558265" y="1363780"/>
            <a:ext cx="11058288" cy="5004522"/>
          </a:xfrm>
        </p:spPr>
        <p:txBody>
          <a:bodyPr/>
          <a:lstStyle/>
          <a:p>
            <a:pPr>
              <a:lnSpc>
                <a:spcPct val="150000"/>
              </a:lnSpc>
              <a:buFont typeface="Arial" panose="020B0604020202020204" pitchFamily="34" charset="0"/>
              <a:buChar char="•"/>
            </a:pPr>
            <a:r>
              <a:rPr lang="en-US" altLang="en-US" sz="2000"/>
              <a:t>First follow-on tool after the OA &amp; PHA have been completed</a:t>
            </a:r>
          </a:p>
          <a:p>
            <a:pPr>
              <a:lnSpc>
                <a:spcPct val="150000"/>
              </a:lnSpc>
              <a:spcBef>
                <a:spcPts val="480"/>
              </a:spcBef>
              <a:buFont typeface="Arial" panose="020B0604020202020204" pitchFamily="34" charset="0"/>
              <a:buChar char="•"/>
            </a:pPr>
            <a:r>
              <a:rPr lang="en-US" altLang="en-US" sz="2000"/>
              <a:t>B</a:t>
            </a:r>
            <a:r>
              <a:rPr lang="en-US" altLang="en-US" sz="2000" b="0"/>
              <a:t>rainstorming approach to hazard ID that leverages experience</a:t>
            </a:r>
            <a:r>
              <a:rPr lang="en-US" altLang="en-US" sz="2000"/>
              <a:t> &amp;</a:t>
            </a:r>
            <a:r>
              <a:rPr lang="en-US" altLang="en-US" sz="2000" b="0"/>
              <a:t> insight of experienced</a:t>
            </a:r>
          </a:p>
          <a:p>
            <a:pPr marL="344488" indent="0">
              <a:spcBef>
                <a:spcPts val="0"/>
              </a:spcBef>
              <a:buNone/>
            </a:pPr>
            <a:r>
              <a:rPr lang="en-US" altLang="en-US" sz="2000" b="0"/>
              <a:t>personnel</a:t>
            </a:r>
          </a:p>
          <a:p>
            <a:pPr>
              <a:lnSpc>
                <a:spcPct val="150000"/>
              </a:lnSpc>
              <a:buFont typeface="Arial" panose="020B0604020202020204" pitchFamily="34" charset="0"/>
              <a:buChar char="•"/>
            </a:pPr>
            <a:r>
              <a:rPr lang="en-US" altLang="en-US" sz="2000" b="0"/>
              <a:t>Think about what may go wrong in </a:t>
            </a:r>
            <a:r>
              <a:rPr lang="en-US" altLang="en-US" sz="2000"/>
              <a:t>each</a:t>
            </a:r>
            <a:r>
              <a:rPr lang="en-US" altLang="en-US" sz="2000" b="0"/>
              <a:t> phase – State</a:t>
            </a:r>
            <a:r>
              <a:rPr lang="en-US" altLang="en-US" sz="2000"/>
              <a:t> it as a question </a:t>
            </a:r>
            <a:r>
              <a:rPr lang="en-US" altLang="en-US" sz="2000" b="0" i="1">
                <a:solidFill>
                  <a:srgbClr val="FF0000"/>
                </a:solidFill>
              </a:rPr>
              <a:t>“What-If ____?” </a:t>
            </a:r>
            <a:endParaRPr lang="en-US" altLang="en-US" sz="2000" i="1">
              <a:solidFill>
                <a:srgbClr val="FF0000"/>
              </a:solidFill>
            </a:endParaRPr>
          </a:p>
          <a:p>
            <a:pPr>
              <a:lnSpc>
                <a:spcPct val="150000"/>
              </a:lnSpc>
              <a:buFont typeface="Arial" panose="020B0604020202020204" pitchFamily="34" charset="0"/>
              <a:buChar char="•"/>
            </a:pPr>
            <a:r>
              <a:rPr lang="en-US" altLang="en-US" sz="2000" b="0"/>
              <a:t>Interjects “Murphy’s Law” into consideration of each phase</a:t>
            </a:r>
          </a:p>
          <a:p>
            <a:pPr>
              <a:lnSpc>
                <a:spcPct val="150000"/>
              </a:lnSpc>
              <a:buFont typeface="Arial" panose="020B0604020202020204" pitchFamily="34" charset="0"/>
              <a:buChar char="•"/>
            </a:pPr>
            <a:r>
              <a:rPr lang="en-US" sz="2000"/>
              <a:t>Participants must have a thorough knowledge of the task</a:t>
            </a:r>
            <a:endParaRPr lang="en-US" altLang="en-US" sz="2000" b="0"/>
          </a:p>
          <a:p>
            <a:pPr>
              <a:lnSpc>
                <a:spcPct val="150000"/>
              </a:lnSpc>
              <a:buFont typeface="Arial" panose="020B0604020202020204" pitchFamily="34" charset="0"/>
              <a:buChar char="•"/>
            </a:pPr>
            <a:r>
              <a:rPr lang="en-US" altLang="en-US" sz="2000" b="0"/>
              <a:t>Used in most hazard ID applications to include RTRM</a:t>
            </a:r>
          </a:p>
          <a:p>
            <a:pPr>
              <a:lnSpc>
                <a:spcPct val="150000"/>
              </a:lnSpc>
              <a:buFont typeface="Arial" panose="020B0604020202020204" pitchFamily="34" charset="0"/>
              <a:buChar char="•"/>
            </a:pPr>
            <a:r>
              <a:rPr lang="en-US" altLang="en-US" sz="2000"/>
              <a:t>Although used primarily to ID hazards, can be used to assess severity in Step 2</a:t>
            </a:r>
            <a:endParaRPr lang="en-US" altLang="en-US" sz="2000" b="0"/>
          </a:p>
          <a:p>
            <a:pPr>
              <a:lnSpc>
                <a:spcPct val="150000"/>
              </a:lnSpc>
              <a:buFont typeface="Arial" panose="020B0604020202020204" pitchFamily="34" charset="0"/>
              <a:buChar char="•"/>
              <a:defRPr/>
            </a:pPr>
            <a:r>
              <a:rPr lang="en-US" sz="2000"/>
              <a:t>Recommended by the OSHA as a key hazard analysis methodology </a:t>
            </a:r>
          </a:p>
          <a:p>
            <a:pPr marL="857250" lvl="1" indent="-342900" eaLnBrk="1" hangingPunct="1">
              <a:lnSpc>
                <a:spcPct val="150000"/>
              </a:lnSpc>
              <a:spcBef>
                <a:spcPts val="300"/>
              </a:spcBef>
              <a:buFont typeface="Arial" panose="020B0604020202020204" pitchFamily="34" charset="0"/>
              <a:buChar char="•"/>
              <a:defRPr/>
            </a:pPr>
            <a:endParaRPr lang="en-US" sz="2000"/>
          </a:p>
          <a:p>
            <a:pPr lvl="1">
              <a:buFont typeface="Arial" charset="0"/>
              <a:buChar char="−"/>
            </a:pPr>
            <a:endParaRPr lang="en-US" altLang="en-US" sz="1600" b="0"/>
          </a:p>
        </p:txBody>
      </p:sp>
      <p:grpSp>
        <p:nvGrpSpPr>
          <p:cNvPr id="2" name="Group 1">
            <a:extLst>
              <a:ext uri="{FF2B5EF4-FFF2-40B4-BE49-F238E27FC236}">
                <a16:creationId xmlns:a16="http://schemas.microsoft.com/office/drawing/2014/main" id="{D6DEBA0E-28C7-25A2-1BC4-A99F64FF60D0}"/>
              </a:ext>
            </a:extLst>
          </p:cNvPr>
          <p:cNvGrpSpPr/>
          <p:nvPr/>
        </p:nvGrpSpPr>
        <p:grpSpPr>
          <a:xfrm>
            <a:off x="6711027" y="72014"/>
            <a:ext cx="2175875" cy="835363"/>
            <a:chOff x="1063" y="0"/>
            <a:chExt cx="2175875" cy="835363"/>
          </a:xfrm>
          <a:scene3d>
            <a:camera prst="orthographicFront"/>
            <a:lightRig rig="flat" dir="t"/>
          </a:scene3d>
        </p:grpSpPr>
        <p:sp>
          <p:nvSpPr>
            <p:cNvPr id="3" name="Arrow: Chevron 2">
              <a:extLst>
                <a:ext uri="{FF2B5EF4-FFF2-40B4-BE49-F238E27FC236}">
                  <a16:creationId xmlns:a16="http://schemas.microsoft.com/office/drawing/2014/main" id="{4E4B4A82-BF4F-3CBF-8967-D16F804FD52A}"/>
                </a:ext>
              </a:extLst>
            </p:cNvPr>
            <p:cNvSpPr/>
            <p:nvPr/>
          </p:nvSpPr>
          <p:spPr>
            <a:xfrm>
              <a:off x="1063" y="0"/>
              <a:ext cx="2175875" cy="835363"/>
            </a:xfrm>
            <a:prstGeom prst="chevron">
              <a:avLst/>
            </a:prstGeom>
            <a:solidFill>
              <a:srgbClr val="92D05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 name="Arrow: Chevron 4">
              <a:extLst>
                <a:ext uri="{FF2B5EF4-FFF2-40B4-BE49-F238E27FC236}">
                  <a16:creationId xmlns:a16="http://schemas.microsoft.com/office/drawing/2014/main" id="{69710FA1-8A0A-2330-658A-E66441F9E82F}"/>
                </a:ext>
              </a:extLst>
            </p:cNvPr>
            <p:cNvSpPr txBox="1"/>
            <p:nvPr/>
          </p:nvSpPr>
          <p:spPr>
            <a:xfrm>
              <a:off x="418745" y="0"/>
              <a:ext cx="1340512" cy="8353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i="1" kern="1200">
                  <a:solidFill>
                    <a:schemeClr val="tx1"/>
                  </a:solidFill>
                  <a:effectLst/>
                </a:rPr>
                <a:t>Step 1</a:t>
              </a:r>
            </a:p>
            <a:p>
              <a:pPr marL="0" lvl="0" indent="0" algn="ctr" defTabSz="622300">
                <a:lnSpc>
                  <a:spcPct val="90000"/>
                </a:lnSpc>
                <a:spcBef>
                  <a:spcPct val="0"/>
                </a:spcBef>
                <a:spcAft>
                  <a:spcPct val="35000"/>
                </a:spcAft>
                <a:buNone/>
              </a:pPr>
              <a:r>
                <a:rPr lang="en-US" sz="1400" b="1" i="1" kern="1200">
                  <a:solidFill>
                    <a:schemeClr val="tx1"/>
                  </a:solidFill>
                  <a:effectLst/>
                </a:rPr>
                <a:t>Action 2: </a:t>
              </a:r>
              <a:br>
                <a:rPr lang="en-US" sz="1400" b="1" i="1" kern="1200">
                  <a:solidFill>
                    <a:schemeClr val="tx1"/>
                  </a:solidFill>
                  <a:effectLst/>
                </a:rPr>
              </a:br>
              <a:r>
                <a:rPr lang="en-US" sz="1400" b="1" i="1" kern="1200">
                  <a:solidFill>
                    <a:schemeClr val="tx1"/>
                  </a:solidFill>
                  <a:effectLst/>
                </a:rPr>
                <a:t>List Hazards</a:t>
              </a:r>
            </a:p>
          </p:txBody>
        </p:sp>
      </p:grpSp>
    </p:spTree>
    <p:extLst>
      <p:ext uri="{BB962C8B-B14F-4D97-AF65-F5344CB8AC3E}">
        <p14:creationId xmlns:p14="http://schemas.microsoft.com/office/powerpoint/2010/main" val="247415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D226-C2AD-57C0-589F-4E8DAEC1B448}"/>
              </a:ext>
            </a:extLst>
          </p:cNvPr>
          <p:cNvSpPr>
            <a:spLocks noGrp="1"/>
          </p:cNvSpPr>
          <p:nvPr>
            <p:ph type="title"/>
          </p:nvPr>
        </p:nvSpPr>
        <p:spPr/>
        <p:txBody>
          <a:bodyPr/>
          <a:lstStyle/>
          <a:p>
            <a:r>
              <a:rPr lang="en-US"/>
              <a:t>RM Refresher Training</a:t>
            </a:r>
          </a:p>
        </p:txBody>
      </p:sp>
      <p:sp>
        <p:nvSpPr>
          <p:cNvPr id="3" name="Content Placeholder 2">
            <a:extLst>
              <a:ext uri="{FF2B5EF4-FFF2-40B4-BE49-F238E27FC236}">
                <a16:creationId xmlns:a16="http://schemas.microsoft.com/office/drawing/2014/main" id="{2E77CC3A-E878-5BD1-85A1-E7C57A7B20CE}"/>
              </a:ext>
            </a:extLst>
          </p:cNvPr>
          <p:cNvSpPr>
            <a:spLocks noGrp="1"/>
          </p:cNvSpPr>
          <p:nvPr>
            <p:ph idx="1"/>
          </p:nvPr>
        </p:nvSpPr>
        <p:spPr>
          <a:xfrm>
            <a:off x="209550" y="1083803"/>
            <a:ext cx="11599273" cy="5300916"/>
          </a:xfrm>
        </p:spPr>
        <p:txBody>
          <a:bodyPr/>
          <a:lstStyle/>
          <a:p>
            <a:r>
              <a:rPr lang="en-US" sz="2800"/>
              <a:t>All personnel will accomplish RM Refresher Training</a:t>
            </a:r>
          </a:p>
          <a:p>
            <a:endParaRPr lang="en-US" sz="2800"/>
          </a:p>
          <a:p>
            <a:r>
              <a:rPr lang="en-US" sz="2800"/>
              <a:t>Training will be accomplished individually or in small groups of less than 20 members with a designated facilitator</a:t>
            </a:r>
          </a:p>
          <a:p>
            <a:endParaRPr lang="en-US" sz="2800"/>
          </a:p>
          <a:p>
            <a:r>
              <a:rPr lang="en-US" sz="2800"/>
              <a:t>Expected time for each training should be no less than 1 hour</a:t>
            </a:r>
          </a:p>
          <a:p>
            <a:endParaRPr lang="en-US"/>
          </a:p>
        </p:txBody>
      </p:sp>
      <p:pic>
        <p:nvPicPr>
          <p:cNvPr id="4" name="Picture 2">
            <a:extLst>
              <a:ext uri="{FF2B5EF4-FFF2-40B4-BE49-F238E27FC236}">
                <a16:creationId xmlns:a16="http://schemas.microsoft.com/office/drawing/2014/main" id="{EE33F60E-2849-88A4-C6F4-A4EC64466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018"/>
          <a:stretch>
            <a:fillRect/>
          </a:stretch>
        </p:blipFill>
        <p:spPr>
          <a:xfrm>
            <a:off x="2589637" y="4289777"/>
            <a:ext cx="6817292" cy="1901611"/>
          </a:xfrm>
          <a:prstGeom prst="rect">
            <a:avLst/>
          </a:prstGeom>
          <a:noFill/>
          <a:ln w="9525">
            <a:noFill/>
            <a:miter lim="800000"/>
            <a:headEnd/>
            <a:tailEnd/>
          </a:ln>
        </p:spPr>
      </p:pic>
    </p:spTree>
    <p:extLst>
      <p:ext uri="{BB962C8B-B14F-4D97-AF65-F5344CB8AC3E}">
        <p14:creationId xmlns:p14="http://schemas.microsoft.com/office/powerpoint/2010/main" val="2700158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a:xfrm>
            <a:off x="882881" y="159391"/>
            <a:ext cx="8512157" cy="665378"/>
          </a:xfrm>
        </p:spPr>
        <p:txBody>
          <a:bodyPr/>
          <a:lstStyle/>
          <a:p>
            <a:r>
              <a:rPr lang="en-US" altLang="en-US" b="0">
                <a:solidFill>
                  <a:srgbClr val="002060"/>
                </a:solidFill>
              </a:rPr>
              <a:t>Scenario Process Tool</a:t>
            </a:r>
          </a:p>
        </p:txBody>
      </p:sp>
      <p:sp>
        <p:nvSpPr>
          <p:cNvPr id="36867" name="Content Placeholder 2"/>
          <p:cNvSpPr>
            <a:spLocks noGrp="1"/>
          </p:cNvSpPr>
          <p:nvPr>
            <p:ph idx="1"/>
          </p:nvPr>
        </p:nvSpPr>
        <p:spPr>
          <a:xfrm>
            <a:off x="529389" y="1407391"/>
            <a:ext cx="11146056" cy="4323557"/>
          </a:xfrm>
        </p:spPr>
        <p:txBody>
          <a:bodyPr/>
          <a:lstStyle/>
          <a:p>
            <a:pPr>
              <a:spcBef>
                <a:spcPts val="0"/>
              </a:spcBef>
              <a:buFont typeface="Arial" panose="020B0604020202020204" pitchFamily="34" charset="0"/>
              <a:buChar char="•"/>
            </a:pPr>
            <a:r>
              <a:rPr lang="en-US" altLang="en-US" sz="2400" b="0"/>
              <a:t>Hazard ID through visualization of the operation into potential scenarios.</a:t>
            </a:r>
          </a:p>
          <a:p>
            <a:pPr>
              <a:lnSpc>
                <a:spcPct val="150000"/>
              </a:lnSpc>
              <a:buFont typeface="Arial" panose="020B0604020202020204" pitchFamily="34" charset="0"/>
              <a:buChar char="•"/>
            </a:pPr>
            <a:r>
              <a:rPr lang="en-US" altLang="en-US" sz="2400"/>
              <a:t>Visualize the worst credible outcome.</a:t>
            </a:r>
          </a:p>
          <a:p>
            <a:pPr>
              <a:lnSpc>
                <a:spcPct val="150000"/>
              </a:lnSpc>
              <a:buFont typeface="Arial" panose="020B0604020202020204" pitchFamily="34" charset="0"/>
              <a:buChar char="•"/>
            </a:pPr>
            <a:r>
              <a:rPr lang="en-US" altLang="en-US" sz="2400"/>
              <a:t>C</a:t>
            </a:r>
            <a:r>
              <a:rPr lang="en-US" altLang="en-US" sz="2400" b="0"/>
              <a:t>apture the experience of personnel involved in planning and execution.</a:t>
            </a:r>
          </a:p>
          <a:p>
            <a:pPr>
              <a:lnSpc>
                <a:spcPct val="150000"/>
              </a:lnSpc>
              <a:buFont typeface="Arial" panose="020B0604020202020204" pitchFamily="34" charset="0"/>
              <a:buChar char="•"/>
            </a:pPr>
            <a:r>
              <a:rPr lang="en-US" sz="2400"/>
              <a:t>Ability to link two or more individual hazards into a mission relevant scenario.</a:t>
            </a:r>
          </a:p>
          <a:p>
            <a:pPr>
              <a:lnSpc>
                <a:spcPct val="150000"/>
              </a:lnSpc>
              <a:buFont typeface="Arial" panose="020B0604020202020204" pitchFamily="34" charset="0"/>
              <a:buChar char="•"/>
            </a:pPr>
            <a:r>
              <a:rPr lang="en-US" altLang="en-US" sz="2400" b="0"/>
              <a:t>This tool is used in most hazard ID applications including RTRM situations.</a:t>
            </a:r>
          </a:p>
          <a:p>
            <a:pPr>
              <a:lnSpc>
                <a:spcPct val="150000"/>
              </a:lnSpc>
              <a:spcBef>
                <a:spcPts val="576"/>
              </a:spcBef>
              <a:buFont typeface="Arial" panose="020B0604020202020204" pitchFamily="34" charset="0"/>
              <a:buChar char="•"/>
            </a:pPr>
            <a:r>
              <a:rPr lang="en-US" altLang="en-US" sz="2400"/>
              <a:t>In RTRM situations, one of the few tools an individual can immediately form a</a:t>
            </a:r>
          </a:p>
          <a:p>
            <a:pPr marL="344488" indent="0">
              <a:spcBef>
                <a:spcPts val="0"/>
              </a:spcBef>
              <a:buNone/>
            </a:pPr>
            <a:r>
              <a:rPr lang="en-US" altLang="en-US" sz="2400"/>
              <a:t>mental picture of the flow of events.</a:t>
            </a:r>
          </a:p>
          <a:p>
            <a:pPr>
              <a:lnSpc>
                <a:spcPct val="150000"/>
              </a:lnSpc>
              <a:buFont typeface="Arial" panose="020B0604020202020204" pitchFamily="34" charset="0"/>
              <a:buChar char="•"/>
            </a:pPr>
            <a:endParaRPr lang="en-US" altLang="en-US" sz="2000" b="0"/>
          </a:p>
          <a:p>
            <a:pPr>
              <a:buFont typeface="Arial" panose="020B0604020202020204" pitchFamily="34" charset="0"/>
              <a:buChar char="•"/>
            </a:pPr>
            <a:endParaRPr lang="en-US" altLang="en-US" sz="2200"/>
          </a:p>
        </p:txBody>
      </p:sp>
      <p:grpSp>
        <p:nvGrpSpPr>
          <p:cNvPr id="2" name="Group 1">
            <a:extLst>
              <a:ext uri="{FF2B5EF4-FFF2-40B4-BE49-F238E27FC236}">
                <a16:creationId xmlns:a16="http://schemas.microsoft.com/office/drawing/2014/main" id="{68E78015-390C-63D1-B893-7C8842390D85}"/>
              </a:ext>
            </a:extLst>
          </p:cNvPr>
          <p:cNvGrpSpPr/>
          <p:nvPr/>
        </p:nvGrpSpPr>
        <p:grpSpPr>
          <a:xfrm>
            <a:off x="6778139" y="74398"/>
            <a:ext cx="2175875" cy="835363"/>
            <a:chOff x="1063" y="0"/>
            <a:chExt cx="2175875" cy="835363"/>
          </a:xfrm>
          <a:scene3d>
            <a:camera prst="orthographicFront"/>
            <a:lightRig rig="flat" dir="t"/>
          </a:scene3d>
        </p:grpSpPr>
        <p:sp>
          <p:nvSpPr>
            <p:cNvPr id="3" name="Arrow: Chevron 2">
              <a:extLst>
                <a:ext uri="{FF2B5EF4-FFF2-40B4-BE49-F238E27FC236}">
                  <a16:creationId xmlns:a16="http://schemas.microsoft.com/office/drawing/2014/main" id="{5152B987-E568-1349-F193-EEC9F47329A2}"/>
                </a:ext>
              </a:extLst>
            </p:cNvPr>
            <p:cNvSpPr/>
            <p:nvPr/>
          </p:nvSpPr>
          <p:spPr>
            <a:xfrm>
              <a:off x="1063" y="0"/>
              <a:ext cx="2175875" cy="835363"/>
            </a:xfrm>
            <a:prstGeom prst="chevron">
              <a:avLst/>
            </a:prstGeom>
            <a:solidFill>
              <a:srgbClr val="92D05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 name="Arrow: Chevron 4">
              <a:extLst>
                <a:ext uri="{FF2B5EF4-FFF2-40B4-BE49-F238E27FC236}">
                  <a16:creationId xmlns:a16="http://schemas.microsoft.com/office/drawing/2014/main" id="{CBAA1451-AF2D-524B-3E3F-B06689108806}"/>
                </a:ext>
              </a:extLst>
            </p:cNvPr>
            <p:cNvSpPr txBox="1"/>
            <p:nvPr/>
          </p:nvSpPr>
          <p:spPr>
            <a:xfrm>
              <a:off x="418745" y="0"/>
              <a:ext cx="1340512" cy="8353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i="1" kern="1200">
                  <a:solidFill>
                    <a:schemeClr val="tx1"/>
                  </a:solidFill>
                  <a:effectLst/>
                </a:rPr>
                <a:t>Step 1</a:t>
              </a:r>
            </a:p>
            <a:p>
              <a:pPr marL="0" lvl="0" indent="0" algn="ctr" defTabSz="622300">
                <a:lnSpc>
                  <a:spcPct val="90000"/>
                </a:lnSpc>
                <a:spcBef>
                  <a:spcPct val="0"/>
                </a:spcBef>
                <a:spcAft>
                  <a:spcPct val="35000"/>
                </a:spcAft>
                <a:buNone/>
              </a:pPr>
              <a:r>
                <a:rPr lang="en-US" sz="1400" b="1" i="1" kern="1200">
                  <a:solidFill>
                    <a:schemeClr val="tx1"/>
                  </a:solidFill>
                  <a:effectLst/>
                </a:rPr>
                <a:t>Action 2: </a:t>
              </a:r>
              <a:br>
                <a:rPr lang="en-US" sz="1400" b="1" i="1" kern="1200">
                  <a:solidFill>
                    <a:schemeClr val="tx1"/>
                  </a:solidFill>
                  <a:effectLst/>
                </a:rPr>
              </a:br>
              <a:r>
                <a:rPr lang="en-US" sz="1400" b="1" i="1" kern="1200">
                  <a:solidFill>
                    <a:schemeClr val="tx1"/>
                  </a:solidFill>
                  <a:effectLst/>
                </a:rPr>
                <a:t>List Hazards</a:t>
              </a:r>
            </a:p>
          </p:txBody>
        </p:sp>
      </p:grpSp>
    </p:spTree>
    <p:extLst>
      <p:ext uri="{BB962C8B-B14F-4D97-AF65-F5344CB8AC3E}">
        <p14:creationId xmlns:p14="http://schemas.microsoft.com/office/powerpoint/2010/main" val="22473285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p:cNvSpPr>
            <a:spLocks noGrp="1"/>
          </p:cNvSpPr>
          <p:nvPr>
            <p:ph type="title"/>
          </p:nvPr>
        </p:nvSpPr>
        <p:spPr>
          <a:xfrm>
            <a:off x="925733" y="218114"/>
            <a:ext cx="8762260" cy="586744"/>
          </a:xfrm>
        </p:spPr>
        <p:txBody>
          <a:bodyPr/>
          <a:lstStyle/>
          <a:p>
            <a:r>
              <a:rPr lang="en-US" altLang="en-US" b="0">
                <a:solidFill>
                  <a:srgbClr val="002060"/>
                </a:solidFill>
              </a:rPr>
              <a:t>The Logic Diagram</a:t>
            </a:r>
          </a:p>
        </p:txBody>
      </p:sp>
      <p:sp>
        <p:nvSpPr>
          <p:cNvPr id="49155" name="Content Placeholder 2"/>
          <p:cNvSpPr>
            <a:spLocks noGrp="1"/>
          </p:cNvSpPr>
          <p:nvPr>
            <p:ph idx="1"/>
          </p:nvPr>
        </p:nvSpPr>
        <p:spPr>
          <a:xfrm>
            <a:off x="510140" y="1163826"/>
            <a:ext cx="11203806" cy="4953000"/>
          </a:xfrm>
        </p:spPr>
        <p:txBody>
          <a:bodyPr/>
          <a:lstStyle/>
          <a:p>
            <a:pPr lvl="1">
              <a:lnSpc>
                <a:spcPct val="150000"/>
              </a:lnSpc>
              <a:spcBef>
                <a:spcPts val="0"/>
              </a:spcBef>
              <a:buFont typeface="Arial" panose="020B0604020202020204" pitchFamily="34" charset="0"/>
              <a:buChar char="•"/>
            </a:pPr>
            <a:r>
              <a:rPr lang="en-US" altLang="en-US" sz="2000"/>
              <a:t>G</a:t>
            </a:r>
            <a:r>
              <a:rPr lang="en-US" altLang="en-US" sz="2000" b="0"/>
              <a:t>raphical depiction of events that establishes connections and linkages</a:t>
            </a:r>
          </a:p>
          <a:p>
            <a:pPr marL="688975" lvl="1" indent="0">
              <a:spcBef>
                <a:spcPts val="0"/>
              </a:spcBef>
              <a:buNone/>
            </a:pPr>
            <a:r>
              <a:rPr lang="en-US" altLang="en-US" sz="2000" b="0"/>
              <a:t>between hazards</a:t>
            </a:r>
          </a:p>
          <a:p>
            <a:pPr lvl="1">
              <a:lnSpc>
                <a:spcPct val="150000"/>
              </a:lnSpc>
              <a:spcBef>
                <a:spcPts val="0"/>
              </a:spcBef>
              <a:buFont typeface="Arial" panose="020B0604020202020204" pitchFamily="34" charset="0"/>
              <a:buChar char="•"/>
            </a:pPr>
            <a:r>
              <a:rPr lang="en-US" altLang="en-US" sz="2000"/>
              <a:t>P</a:t>
            </a:r>
            <a:r>
              <a:rPr lang="en-US" altLang="en-US" sz="2000" b="0"/>
              <a:t>rovides structure and detail </a:t>
            </a:r>
            <a:r>
              <a:rPr lang="en-US" altLang="en-US" sz="2000"/>
              <a:t>to</a:t>
            </a:r>
            <a:r>
              <a:rPr lang="en-US" altLang="en-US" sz="2000" b="0"/>
              <a:t> primary hazard ID procedures</a:t>
            </a:r>
          </a:p>
          <a:p>
            <a:pPr lvl="1">
              <a:lnSpc>
                <a:spcPct val="150000"/>
              </a:lnSpc>
              <a:spcBef>
                <a:spcPts val="0"/>
              </a:spcBef>
              <a:buFont typeface="Arial" panose="020B0604020202020204" pitchFamily="34" charset="0"/>
              <a:buChar char="•"/>
            </a:pPr>
            <a:r>
              <a:rPr lang="en-US" altLang="en-US" sz="2000"/>
              <a:t>C</a:t>
            </a:r>
            <a:r>
              <a:rPr lang="en-US" altLang="en-US" sz="2000" b="0"/>
              <a:t>aptures and correlates hazard data produced by other tools</a:t>
            </a:r>
          </a:p>
          <a:p>
            <a:pPr lvl="1">
              <a:lnSpc>
                <a:spcPct val="150000"/>
              </a:lnSpc>
              <a:spcBef>
                <a:spcPts val="0"/>
              </a:spcBef>
              <a:buFont typeface="Arial" panose="020B0604020202020204" pitchFamily="34" charset="0"/>
              <a:buChar char="•"/>
            </a:pPr>
            <a:r>
              <a:rPr lang="en-US" altLang="en-US" sz="2000" b="0"/>
              <a:t>Graphical nature makes it an effective briefing tool</a:t>
            </a:r>
          </a:p>
          <a:p>
            <a:pPr lvl="1">
              <a:lnSpc>
                <a:spcPct val="150000"/>
              </a:lnSpc>
              <a:spcBef>
                <a:spcPts val="0"/>
              </a:spcBef>
              <a:buFont typeface="Arial" panose="020B0604020202020204" pitchFamily="34" charset="0"/>
              <a:buChar char="•"/>
            </a:pPr>
            <a:r>
              <a:rPr lang="en-US" altLang="en-US" sz="2000" b="0"/>
              <a:t>Adds depth to hazard ID process and compliments other tools</a:t>
            </a:r>
          </a:p>
          <a:p>
            <a:pPr lvl="1">
              <a:lnSpc>
                <a:spcPct val="150000"/>
              </a:lnSpc>
              <a:spcBef>
                <a:spcPts val="0"/>
              </a:spcBef>
              <a:buFont typeface="Arial" panose="020B0604020202020204" pitchFamily="34" charset="0"/>
              <a:buChar char="•"/>
            </a:pPr>
            <a:r>
              <a:rPr lang="en-US" altLang="en-US" sz="2000"/>
              <a:t>Applicable to an actual or planned operation</a:t>
            </a:r>
          </a:p>
          <a:p>
            <a:pPr lvl="1">
              <a:lnSpc>
                <a:spcPct val="150000"/>
              </a:lnSpc>
              <a:spcBef>
                <a:spcPts val="0"/>
              </a:spcBef>
              <a:buFont typeface="Arial" panose="020B0604020202020204" pitchFamily="34" charset="0"/>
              <a:buChar char="•"/>
            </a:pPr>
            <a:r>
              <a:rPr lang="en-US" altLang="en-US" sz="2000" b="0"/>
              <a:t>Use when time and level of effort permit</a:t>
            </a:r>
          </a:p>
          <a:p>
            <a:pPr lvl="1">
              <a:lnSpc>
                <a:spcPct val="150000"/>
              </a:lnSpc>
              <a:spcBef>
                <a:spcPts val="0"/>
              </a:spcBef>
              <a:buFont typeface="Arial" panose="020B0604020202020204" pitchFamily="34" charset="0"/>
              <a:buChar char="•"/>
            </a:pPr>
            <a:r>
              <a:rPr lang="en-US" altLang="en-US" sz="2000" b="0"/>
              <a:t>Use in association with higher risk issues or events with adequate time</a:t>
            </a:r>
          </a:p>
          <a:p>
            <a:pPr marL="688975" lvl="1" indent="0">
              <a:spcBef>
                <a:spcPts val="0"/>
              </a:spcBef>
              <a:buNone/>
            </a:pPr>
            <a:r>
              <a:rPr lang="en-US" altLang="en-US" sz="2000" b="0"/>
              <a:t>available to plan</a:t>
            </a:r>
          </a:p>
        </p:txBody>
      </p:sp>
      <p:grpSp>
        <p:nvGrpSpPr>
          <p:cNvPr id="2" name="Group 1">
            <a:extLst>
              <a:ext uri="{FF2B5EF4-FFF2-40B4-BE49-F238E27FC236}">
                <a16:creationId xmlns:a16="http://schemas.microsoft.com/office/drawing/2014/main" id="{5972594D-9608-D754-3D59-97AD4CD6A9B5}"/>
              </a:ext>
            </a:extLst>
          </p:cNvPr>
          <p:cNvGrpSpPr/>
          <p:nvPr/>
        </p:nvGrpSpPr>
        <p:grpSpPr>
          <a:xfrm>
            <a:off x="5620458" y="93804"/>
            <a:ext cx="2175875" cy="835363"/>
            <a:chOff x="1063" y="0"/>
            <a:chExt cx="2175875" cy="835363"/>
          </a:xfrm>
          <a:scene3d>
            <a:camera prst="orthographicFront"/>
            <a:lightRig rig="flat" dir="t"/>
          </a:scene3d>
        </p:grpSpPr>
        <p:sp>
          <p:nvSpPr>
            <p:cNvPr id="3" name="Arrow: Chevron 2">
              <a:extLst>
                <a:ext uri="{FF2B5EF4-FFF2-40B4-BE49-F238E27FC236}">
                  <a16:creationId xmlns:a16="http://schemas.microsoft.com/office/drawing/2014/main" id="{5C36A7F3-ED03-1AFD-6076-10DF138DABBD}"/>
                </a:ext>
              </a:extLst>
            </p:cNvPr>
            <p:cNvSpPr/>
            <p:nvPr/>
          </p:nvSpPr>
          <p:spPr>
            <a:xfrm>
              <a:off x="1063" y="0"/>
              <a:ext cx="2175875" cy="835363"/>
            </a:xfrm>
            <a:prstGeom prst="chevron">
              <a:avLst/>
            </a:prstGeom>
            <a:solidFill>
              <a:srgbClr val="92D05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 name="Arrow: Chevron 4">
              <a:extLst>
                <a:ext uri="{FF2B5EF4-FFF2-40B4-BE49-F238E27FC236}">
                  <a16:creationId xmlns:a16="http://schemas.microsoft.com/office/drawing/2014/main" id="{ED4EB5F7-9420-598D-65E4-ABEAA9FFAA5D}"/>
                </a:ext>
              </a:extLst>
            </p:cNvPr>
            <p:cNvSpPr txBox="1"/>
            <p:nvPr/>
          </p:nvSpPr>
          <p:spPr>
            <a:xfrm>
              <a:off x="418745" y="0"/>
              <a:ext cx="1340512" cy="8353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i="1" kern="1200">
                  <a:solidFill>
                    <a:schemeClr val="tx1"/>
                  </a:solidFill>
                  <a:effectLst/>
                </a:rPr>
                <a:t>Step 1</a:t>
              </a:r>
            </a:p>
            <a:p>
              <a:pPr marL="0" lvl="0" indent="0" algn="ctr" defTabSz="622300">
                <a:lnSpc>
                  <a:spcPct val="90000"/>
                </a:lnSpc>
                <a:spcBef>
                  <a:spcPct val="0"/>
                </a:spcBef>
                <a:spcAft>
                  <a:spcPct val="35000"/>
                </a:spcAft>
                <a:buNone/>
              </a:pPr>
              <a:r>
                <a:rPr lang="en-US" sz="1400" b="1" i="1" kern="1200">
                  <a:solidFill>
                    <a:schemeClr val="tx1"/>
                  </a:solidFill>
                  <a:effectLst/>
                </a:rPr>
                <a:t>Action 2: </a:t>
              </a:r>
              <a:br>
                <a:rPr lang="en-US" sz="1400" b="1" i="1" kern="1200">
                  <a:solidFill>
                    <a:schemeClr val="tx1"/>
                  </a:solidFill>
                  <a:effectLst/>
                </a:rPr>
              </a:br>
              <a:r>
                <a:rPr lang="en-US" sz="1400" b="1" i="1" kern="1200">
                  <a:solidFill>
                    <a:schemeClr val="tx1"/>
                  </a:solidFill>
                  <a:effectLst/>
                </a:rPr>
                <a:t>List Hazards</a:t>
              </a:r>
            </a:p>
          </p:txBody>
        </p:sp>
      </p:grpSp>
    </p:spTree>
    <p:extLst>
      <p:ext uri="{BB962C8B-B14F-4D97-AF65-F5344CB8AC3E}">
        <p14:creationId xmlns:p14="http://schemas.microsoft.com/office/powerpoint/2010/main" val="3870198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518756" y="1358411"/>
            <a:ext cx="11146055" cy="4953000"/>
          </a:xfrm>
        </p:spPr>
        <p:txBody>
          <a:bodyPr/>
          <a:lstStyle/>
          <a:p>
            <a:pPr marL="339725" lvl="1" indent="0" eaLnBrk="1" hangingPunct="1">
              <a:spcBef>
                <a:spcPts val="300"/>
              </a:spcBef>
              <a:buNone/>
            </a:pPr>
            <a:r>
              <a:rPr lang="en-US" altLang="en-US" sz="2000" b="0">
                <a:solidFill>
                  <a:schemeClr val="tx1"/>
                </a:solidFill>
              </a:rPr>
              <a:t>Types of Logic Diagrams</a:t>
            </a:r>
          </a:p>
          <a:p>
            <a:pPr lvl="1" eaLnBrk="1" hangingPunct="1">
              <a:spcBef>
                <a:spcPts val="300"/>
              </a:spcBef>
              <a:buFont typeface="Arial" charset="0"/>
              <a:buChar char="−"/>
            </a:pPr>
            <a:endParaRPr lang="en-US" altLang="en-US" sz="2000" b="0">
              <a:solidFill>
                <a:schemeClr val="tx1"/>
              </a:solidFill>
            </a:endParaRPr>
          </a:p>
          <a:p>
            <a:pPr lvl="1" eaLnBrk="1" hangingPunct="1">
              <a:spcBef>
                <a:spcPts val="300"/>
              </a:spcBef>
              <a:buFont typeface="Arial" charset="0"/>
              <a:buChar char="•"/>
            </a:pPr>
            <a:r>
              <a:rPr lang="en-US" altLang="en-US" sz="2000" b="0" u="sng">
                <a:solidFill>
                  <a:schemeClr val="tx1"/>
                </a:solidFill>
              </a:rPr>
              <a:t>Positive</a:t>
            </a:r>
            <a:r>
              <a:rPr lang="en-US" altLang="en-US" sz="2000" b="0">
                <a:solidFill>
                  <a:schemeClr val="tx1"/>
                </a:solidFill>
              </a:rPr>
              <a:t> </a:t>
            </a:r>
          </a:p>
          <a:p>
            <a:pPr lvl="2" eaLnBrk="1" hangingPunct="1">
              <a:spcBef>
                <a:spcPts val="300"/>
              </a:spcBef>
              <a:buFont typeface="Arial" panose="020B0604020202020204" pitchFamily="34" charset="0"/>
              <a:buChar char="‒"/>
            </a:pPr>
            <a:r>
              <a:rPr lang="en-US" altLang="en-US" sz="2000">
                <a:solidFill>
                  <a:schemeClr val="tx1"/>
                </a:solidFill>
              </a:rPr>
              <a:t>Highlights factors that must be in-place to control risks</a:t>
            </a:r>
          </a:p>
          <a:p>
            <a:pPr lvl="2" eaLnBrk="1" hangingPunct="1">
              <a:spcBef>
                <a:spcPts val="300"/>
              </a:spcBef>
              <a:buFont typeface="Arial" panose="020B0604020202020204" pitchFamily="34" charset="0"/>
              <a:buChar char="‒"/>
            </a:pPr>
            <a:r>
              <a:rPr lang="en-US" altLang="en-US" sz="2000">
                <a:solidFill>
                  <a:schemeClr val="tx1"/>
                </a:solidFill>
              </a:rPr>
              <a:t>Works from safe outcome back to the factors that must be in-place to produce it</a:t>
            </a:r>
          </a:p>
          <a:p>
            <a:pPr marL="808038" lvl="2" indent="-344488" eaLnBrk="1" hangingPunct="1">
              <a:spcBef>
                <a:spcPts val="300"/>
              </a:spcBef>
              <a:buFont typeface="Arial" charset="0"/>
              <a:buChar char="−"/>
            </a:pPr>
            <a:endParaRPr lang="en-US" altLang="en-US" sz="2000">
              <a:solidFill>
                <a:schemeClr val="tx1"/>
              </a:solidFill>
            </a:endParaRPr>
          </a:p>
          <a:p>
            <a:pPr lvl="1" eaLnBrk="1" hangingPunct="1">
              <a:spcBef>
                <a:spcPts val="300"/>
              </a:spcBef>
              <a:buFont typeface="Arial" charset="0"/>
              <a:buChar char="•"/>
            </a:pPr>
            <a:r>
              <a:rPr lang="en-US" altLang="en-US" sz="2000" b="0" u="sng">
                <a:solidFill>
                  <a:schemeClr val="tx1"/>
                </a:solidFill>
              </a:rPr>
              <a:t>Event </a:t>
            </a:r>
          </a:p>
          <a:p>
            <a:pPr lvl="2" eaLnBrk="1" hangingPunct="1">
              <a:spcBef>
                <a:spcPts val="300"/>
              </a:spcBef>
              <a:buSzPct val="100000"/>
              <a:buFont typeface="Arial" panose="020B0604020202020204" pitchFamily="34" charset="0"/>
              <a:buChar char="‒"/>
            </a:pPr>
            <a:r>
              <a:rPr lang="en-US" altLang="en-US" sz="2000">
                <a:solidFill>
                  <a:schemeClr val="tx1"/>
                </a:solidFill>
              </a:rPr>
              <a:t>Focuses on individual event and possible consequences</a:t>
            </a:r>
          </a:p>
          <a:p>
            <a:pPr lvl="2" eaLnBrk="1" hangingPunct="1">
              <a:spcBef>
                <a:spcPts val="300"/>
              </a:spcBef>
              <a:buSzPct val="100000"/>
              <a:buFont typeface="Arial" panose="020B0604020202020204" pitchFamily="34" charset="0"/>
              <a:buChar char="‒"/>
            </a:pPr>
            <a:r>
              <a:rPr lang="en-US" altLang="en-US" sz="2000">
                <a:solidFill>
                  <a:schemeClr val="tx1"/>
                </a:solidFill>
              </a:rPr>
              <a:t>Works from an event that may produce risk and shows the loss outcome possibilities of each event</a:t>
            </a:r>
          </a:p>
          <a:p>
            <a:pPr marL="808038" lvl="2" indent="-344488" eaLnBrk="1" hangingPunct="1">
              <a:spcBef>
                <a:spcPts val="300"/>
              </a:spcBef>
              <a:buFont typeface="Arial" charset="0"/>
              <a:buChar char="−"/>
            </a:pPr>
            <a:endParaRPr lang="en-US" altLang="en-US" sz="2000">
              <a:solidFill>
                <a:schemeClr val="tx1"/>
              </a:solidFill>
            </a:endParaRPr>
          </a:p>
          <a:p>
            <a:pPr lvl="1" eaLnBrk="1" hangingPunct="1">
              <a:spcBef>
                <a:spcPts val="300"/>
              </a:spcBef>
              <a:buFont typeface="Arial" charset="0"/>
              <a:buChar char="•"/>
            </a:pPr>
            <a:r>
              <a:rPr lang="en-US" altLang="en-US" sz="2000" b="0" u="sng">
                <a:solidFill>
                  <a:schemeClr val="tx1"/>
                </a:solidFill>
              </a:rPr>
              <a:t>Negative</a:t>
            </a:r>
            <a:r>
              <a:rPr lang="en-US" altLang="en-US" sz="2000" b="0">
                <a:solidFill>
                  <a:schemeClr val="tx1"/>
                </a:solidFill>
              </a:rPr>
              <a:t> </a:t>
            </a:r>
          </a:p>
          <a:p>
            <a:pPr lvl="2" eaLnBrk="1" hangingPunct="1">
              <a:spcBef>
                <a:spcPts val="300"/>
              </a:spcBef>
              <a:buSzPct val="100000"/>
              <a:buFont typeface="Arial" panose="020B0604020202020204" pitchFamily="34" charset="0"/>
              <a:buChar char="‒"/>
            </a:pPr>
            <a:r>
              <a:rPr lang="en-US" altLang="en-US" sz="2000">
                <a:solidFill>
                  <a:schemeClr val="tx1"/>
                </a:solidFill>
              </a:rPr>
              <a:t>Selects a possible mishap and analyzes hazards that could produce that result</a:t>
            </a:r>
          </a:p>
          <a:p>
            <a:pPr lvl="2" eaLnBrk="1" hangingPunct="1">
              <a:spcBef>
                <a:spcPts val="300"/>
              </a:spcBef>
              <a:buSzPct val="100000"/>
              <a:buFont typeface="Arial" panose="020B0604020202020204" pitchFamily="34" charset="0"/>
              <a:buChar char="‒"/>
            </a:pPr>
            <a:r>
              <a:rPr lang="en-US" altLang="en-US" sz="2000">
                <a:solidFill>
                  <a:schemeClr val="tx1"/>
                </a:solidFill>
              </a:rPr>
              <a:t>Works from a loss event and IDs factors that could cause it</a:t>
            </a:r>
          </a:p>
          <a:p>
            <a:pPr lvl="3" eaLnBrk="1" hangingPunct="1">
              <a:spcBef>
                <a:spcPts val="300"/>
              </a:spcBef>
              <a:buFont typeface="Arial" charset="0"/>
              <a:buChar char="−"/>
            </a:pPr>
            <a:endParaRPr lang="en-US" altLang="en-US" sz="800">
              <a:solidFill>
                <a:schemeClr val="tx1"/>
              </a:solidFill>
            </a:endParaRPr>
          </a:p>
          <a:p>
            <a:pPr lvl="1" eaLnBrk="1" hangingPunct="1">
              <a:spcBef>
                <a:spcPct val="0"/>
              </a:spcBef>
              <a:buFont typeface="Arial" charset="0"/>
              <a:buNone/>
            </a:pPr>
            <a:endParaRPr lang="en-US" altLang="en-US">
              <a:solidFill>
                <a:schemeClr val="tx1"/>
              </a:solidFill>
            </a:endParaRPr>
          </a:p>
        </p:txBody>
      </p:sp>
      <p:sp>
        <p:nvSpPr>
          <p:cNvPr id="5" name="Title 1"/>
          <p:cNvSpPr>
            <a:spLocks noGrp="1"/>
          </p:cNvSpPr>
          <p:nvPr>
            <p:ph type="title"/>
          </p:nvPr>
        </p:nvSpPr>
        <p:spPr>
          <a:xfrm>
            <a:off x="908449" y="270142"/>
            <a:ext cx="8762260" cy="552893"/>
          </a:xfrm>
        </p:spPr>
        <p:txBody>
          <a:bodyPr/>
          <a:lstStyle/>
          <a:p>
            <a:r>
              <a:rPr lang="en-US" altLang="en-US" b="0">
                <a:solidFill>
                  <a:srgbClr val="002060"/>
                </a:solidFill>
              </a:rPr>
              <a:t>The Logic Diagram</a:t>
            </a:r>
          </a:p>
        </p:txBody>
      </p:sp>
    </p:spTree>
    <p:extLst>
      <p:ext uri="{BB962C8B-B14F-4D97-AF65-F5344CB8AC3E}">
        <p14:creationId xmlns:p14="http://schemas.microsoft.com/office/powerpoint/2010/main" val="1614630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p:cNvSpPr>
            <a:spLocks noGrp="1"/>
          </p:cNvSpPr>
          <p:nvPr>
            <p:ph type="title"/>
          </p:nvPr>
        </p:nvSpPr>
        <p:spPr>
          <a:xfrm>
            <a:off x="910772" y="184558"/>
            <a:ext cx="8762260" cy="615323"/>
          </a:xfrm>
        </p:spPr>
        <p:txBody>
          <a:bodyPr/>
          <a:lstStyle/>
          <a:p>
            <a:r>
              <a:rPr lang="en-US" altLang="en-US" b="0">
                <a:solidFill>
                  <a:srgbClr val="002060"/>
                </a:solidFill>
              </a:rPr>
              <a:t>Positive Event Logic Diagram</a:t>
            </a:r>
          </a:p>
        </p:txBody>
      </p:sp>
      <p:pic>
        <p:nvPicPr>
          <p:cNvPr id="53252" name="Picture 2" descr="A215-PELD"/>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38" y="1371600"/>
            <a:ext cx="85042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9756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p:cNvSpPr>
            <a:spLocks noGrp="1"/>
          </p:cNvSpPr>
          <p:nvPr>
            <p:ph type="title"/>
          </p:nvPr>
        </p:nvSpPr>
        <p:spPr>
          <a:xfrm>
            <a:off x="913948" y="134223"/>
            <a:ext cx="8762260" cy="624785"/>
          </a:xfrm>
        </p:spPr>
        <p:txBody>
          <a:bodyPr/>
          <a:lstStyle/>
          <a:p>
            <a:r>
              <a:rPr lang="en-US" altLang="en-US" b="0">
                <a:solidFill>
                  <a:srgbClr val="002060"/>
                </a:solidFill>
              </a:rPr>
              <a:t>Event Logic Diagram</a:t>
            </a:r>
          </a:p>
        </p:txBody>
      </p:sp>
      <p:pic>
        <p:nvPicPr>
          <p:cNvPr id="54276" name="Picture 2" descr="A215-RED"/>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1381753"/>
            <a:ext cx="85042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3106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p:nvPr>
        </p:nvSpPr>
        <p:spPr>
          <a:xfrm>
            <a:off x="937527" y="176169"/>
            <a:ext cx="8762260" cy="582353"/>
          </a:xfrm>
        </p:spPr>
        <p:txBody>
          <a:bodyPr/>
          <a:lstStyle/>
          <a:p>
            <a:r>
              <a:rPr lang="en-US" altLang="en-US" b="0">
                <a:solidFill>
                  <a:srgbClr val="002060"/>
                </a:solidFill>
              </a:rPr>
              <a:t>Negative Event Diagram</a:t>
            </a:r>
          </a:p>
        </p:txBody>
      </p:sp>
      <p:pic>
        <p:nvPicPr>
          <p:cNvPr id="55300" name="Picture 2" descr="A217-NELD"/>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360488"/>
            <a:ext cx="85042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29247"/>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a:xfrm>
            <a:off x="894337" y="152298"/>
            <a:ext cx="8762260" cy="658703"/>
          </a:xfrm>
        </p:spPr>
        <p:txBody>
          <a:bodyPr/>
          <a:lstStyle/>
          <a:p>
            <a:pPr marL="342900" indent="-342900"/>
            <a:r>
              <a:rPr lang="en-US" altLang="en-US" b="0">
                <a:solidFill>
                  <a:srgbClr val="002060"/>
                </a:solidFill>
              </a:rPr>
              <a:t>Negative Event Diagram</a:t>
            </a:r>
          </a:p>
        </p:txBody>
      </p:sp>
      <p:pic>
        <p:nvPicPr>
          <p:cNvPr id="56324" name="Picture 2" descr="A217- END"/>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1360488"/>
            <a:ext cx="85026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469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a:xfrm>
            <a:off x="872771" y="176146"/>
            <a:ext cx="8762260" cy="584643"/>
          </a:xfrm>
        </p:spPr>
        <p:txBody>
          <a:bodyPr/>
          <a:lstStyle/>
          <a:p>
            <a:r>
              <a:rPr lang="en-US" altLang="en-US" b="0">
                <a:solidFill>
                  <a:srgbClr val="002060"/>
                </a:solidFill>
              </a:rPr>
              <a:t>Change Analysis</a:t>
            </a:r>
          </a:p>
        </p:txBody>
      </p:sp>
      <p:sp>
        <p:nvSpPr>
          <p:cNvPr id="60419" name="Content Placeholder 2"/>
          <p:cNvSpPr>
            <a:spLocks noGrp="1"/>
          </p:cNvSpPr>
          <p:nvPr>
            <p:ph idx="1"/>
          </p:nvPr>
        </p:nvSpPr>
        <p:spPr>
          <a:xfrm>
            <a:off x="516835" y="1463507"/>
            <a:ext cx="11161643" cy="5046086"/>
          </a:xfrm>
        </p:spPr>
        <p:txBody>
          <a:bodyPr/>
          <a:lstStyle/>
          <a:p>
            <a:pPr>
              <a:lnSpc>
                <a:spcPct val="150000"/>
              </a:lnSpc>
              <a:spcBef>
                <a:spcPts val="0"/>
              </a:spcBef>
              <a:buFont typeface="Arial" panose="020B0604020202020204" pitchFamily="34" charset="0"/>
              <a:buChar char="•"/>
            </a:pPr>
            <a:r>
              <a:rPr lang="en-US" altLang="en-US" sz="2200"/>
              <a:t>Used whenever significant change occurs</a:t>
            </a:r>
          </a:p>
          <a:p>
            <a:pPr>
              <a:lnSpc>
                <a:spcPct val="150000"/>
              </a:lnSpc>
              <a:spcBef>
                <a:spcPts val="0"/>
              </a:spcBef>
              <a:buFont typeface="Arial" panose="020B0604020202020204" pitchFamily="34" charset="0"/>
              <a:buChar char="•"/>
            </a:pPr>
            <a:r>
              <a:rPr lang="en-US" altLang="en-US" sz="2200" b="0"/>
              <a:t>Focuses on specific areas of a task that has changed versus the entire event</a:t>
            </a:r>
          </a:p>
          <a:p>
            <a:pPr>
              <a:lnSpc>
                <a:spcPct val="150000"/>
              </a:lnSpc>
              <a:spcBef>
                <a:spcPts val="0"/>
              </a:spcBef>
              <a:buFont typeface="Arial" panose="020B0604020202020204" pitchFamily="34" charset="0"/>
              <a:buChar char="•"/>
            </a:pPr>
            <a:r>
              <a:rPr lang="en-US" altLang="en-US" sz="2200"/>
              <a:t>A</a:t>
            </a:r>
            <a:r>
              <a:rPr lang="en-US" altLang="en-US" sz="2200" b="0"/>
              <a:t>nalyze the implications of planned or unplanned changes</a:t>
            </a:r>
          </a:p>
          <a:p>
            <a:pPr>
              <a:lnSpc>
                <a:spcPct val="150000"/>
              </a:lnSpc>
              <a:spcBef>
                <a:spcPts val="0"/>
              </a:spcBef>
              <a:buFont typeface="Arial" panose="020B0604020202020204" pitchFamily="34" charset="0"/>
              <a:buChar char="•"/>
            </a:pPr>
            <a:r>
              <a:rPr lang="en-US" altLang="en-US" sz="2200" b="0"/>
              <a:t>Used to reveal if any elements exist in current operations that were not previously</a:t>
            </a:r>
          </a:p>
          <a:p>
            <a:pPr marL="344488" indent="0">
              <a:spcBef>
                <a:spcPts val="0"/>
              </a:spcBef>
              <a:buNone/>
            </a:pPr>
            <a:r>
              <a:rPr lang="en-US" altLang="en-US" sz="2200" b="0"/>
              <a:t>considered in original hazard analysis, </a:t>
            </a:r>
            <a:r>
              <a:rPr lang="en-US" altLang="en-US" sz="2200"/>
              <a:t>consider 5-M structure</a:t>
            </a:r>
            <a:endParaRPr lang="en-US" altLang="en-US" sz="2200" b="0"/>
          </a:p>
          <a:p>
            <a:pPr>
              <a:lnSpc>
                <a:spcPct val="150000"/>
              </a:lnSpc>
              <a:buFont typeface="Arial" panose="020B0604020202020204" pitchFamily="34" charset="0"/>
              <a:buChar char="•"/>
            </a:pPr>
            <a:r>
              <a:rPr lang="en-US" altLang="en-US" sz="2200"/>
              <a:t>Experienced personnel who are involved in ongoing operation</a:t>
            </a:r>
          </a:p>
          <a:p>
            <a:pPr>
              <a:lnSpc>
                <a:spcPct val="150000"/>
              </a:lnSpc>
              <a:buFont typeface="Arial" panose="020B0604020202020204" pitchFamily="34" charset="0"/>
              <a:buChar char="•"/>
            </a:pPr>
            <a:r>
              <a:rPr lang="en-US" altLang="en-US" sz="2200"/>
              <a:t>One of the most important hazard ID tools</a:t>
            </a:r>
          </a:p>
          <a:p>
            <a:pPr>
              <a:lnSpc>
                <a:spcPct val="150000"/>
              </a:lnSpc>
              <a:buFont typeface="Arial" panose="020B0604020202020204" pitchFamily="34" charset="0"/>
              <a:buChar char="•"/>
            </a:pPr>
            <a:r>
              <a:rPr lang="en-US" altLang="en-US" sz="2200"/>
              <a:t>Best applied in mature organizations with established processes</a:t>
            </a:r>
          </a:p>
          <a:p>
            <a:pPr lvl="1">
              <a:spcBef>
                <a:spcPts val="0"/>
              </a:spcBef>
              <a:buFont typeface="Arial" charset="0"/>
              <a:buChar char="−"/>
            </a:pPr>
            <a:endParaRPr lang="en-US" altLang="en-US" sz="1800" b="0"/>
          </a:p>
          <a:p>
            <a:pPr marL="339725" lvl="1" indent="0">
              <a:buNone/>
            </a:pPr>
            <a:endParaRPr lang="en-US" altLang="en-US"/>
          </a:p>
          <a:p>
            <a:pPr lvl="1">
              <a:buFont typeface="Arial" charset="0"/>
              <a:buChar char="•"/>
            </a:pPr>
            <a:endParaRPr lang="en-US" altLang="en-US"/>
          </a:p>
        </p:txBody>
      </p:sp>
      <p:grpSp>
        <p:nvGrpSpPr>
          <p:cNvPr id="2" name="Group 1">
            <a:extLst>
              <a:ext uri="{FF2B5EF4-FFF2-40B4-BE49-F238E27FC236}">
                <a16:creationId xmlns:a16="http://schemas.microsoft.com/office/drawing/2014/main" id="{9CA5E71F-0517-DE3F-A343-D1C13572C012}"/>
              </a:ext>
            </a:extLst>
          </p:cNvPr>
          <p:cNvGrpSpPr/>
          <p:nvPr/>
        </p:nvGrpSpPr>
        <p:grpSpPr>
          <a:xfrm>
            <a:off x="4467246" y="133042"/>
            <a:ext cx="2051000" cy="788665"/>
            <a:chOff x="714" y="43614"/>
            <a:chExt cx="1462261" cy="584904"/>
          </a:xfrm>
          <a:scene3d>
            <a:camera prst="orthographicFront"/>
            <a:lightRig rig="flat" dir="t"/>
          </a:scene3d>
        </p:grpSpPr>
        <p:sp>
          <p:nvSpPr>
            <p:cNvPr id="3" name="Arrow: Chevron 2">
              <a:extLst>
                <a:ext uri="{FF2B5EF4-FFF2-40B4-BE49-F238E27FC236}">
                  <a16:creationId xmlns:a16="http://schemas.microsoft.com/office/drawing/2014/main" id="{C39964F2-CB40-EDE3-D5FC-4DBE886A381D}"/>
                </a:ext>
              </a:extLst>
            </p:cNvPr>
            <p:cNvSpPr/>
            <p:nvPr/>
          </p:nvSpPr>
          <p:spPr>
            <a:xfrm>
              <a:off x="714" y="43614"/>
              <a:ext cx="1462261" cy="584904"/>
            </a:xfrm>
            <a:prstGeom prst="chevron">
              <a:avLst/>
            </a:prstGeom>
            <a:solidFill>
              <a:srgbClr val="92D05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 name="Arrow: Chevron 4">
              <a:extLst>
                <a:ext uri="{FF2B5EF4-FFF2-40B4-BE49-F238E27FC236}">
                  <a16:creationId xmlns:a16="http://schemas.microsoft.com/office/drawing/2014/main" id="{BF61C891-67BC-0251-A741-5522D6C4AD81}"/>
                </a:ext>
              </a:extLst>
            </p:cNvPr>
            <p:cNvSpPr txBox="1"/>
            <p:nvPr/>
          </p:nvSpPr>
          <p:spPr>
            <a:xfrm>
              <a:off x="293166" y="43614"/>
              <a:ext cx="877357" cy="5849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i="1" kern="1200">
                  <a:solidFill>
                    <a:schemeClr val="tx1"/>
                  </a:solidFill>
                  <a:effectLst/>
                </a:rPr>
                <a:t>Step 1</a:t>
              </a:r>
            </a:p>
            <a:p>
              <a:pPr marL="0" lvl="0" indent="0" algn="ctr" defTabSz="622300">
                <a:lnSpc>
                  <a:spcPct val="90000"/>
                </a:lnSpc>
                <a:spcBef>
                  <a:spcPct val="0"/>
                </a:spcBef>
                <a:spcAft>
                  <a:spcPct val="35000"/>
                </a:spcAft>
                <a:buNone/>
              </a:pPr>
              <a:r>
                <a:rPr lang="en-US" sz="1400" b="1" i="1" kern="1200">
                  <a:solidFill>
                    <a:schemeClr val="tx1"/>
                  </a:solidFill>
                  <a:effectLst/>
                </a:rPr>
                <a:t>Action 2: </a:t>
              </a:r>
              <a:br>
                <a:rPr lang="en-US" sz="1400" b="1" i="1" kern="1200">
                  <a:solidFill>
                    <a:schemeClr val="tx1"/>
                  </a:solidFill>
                  <a:effectLst/>
                </a:rPr>
              </a:br>
              <a:r>
                <a:rPr lang="en-US" sz="1400" b="1" i="1" kern="1200">
                  <a:solidFill>
                    <a:schemeClr val="tx1"/>
                  </a:solidFill>
                  <a:effectLst/>
                </a:rPr>
                <a:t>List Hazards</a:t>
              </a:r>
            </a:p>
          </p:txBody>
        </p:sp>
      </p:grpSp>
      <p:grpSp>
        <p:nvGrpSpPr>
          <p:cNvPr id="8" name="Group 7">
            <a:extLst>
              <a:ext uri="{FF2B5EF4-FFF2-40B4-BE49-F238E27FC236}">
                <a16:creationId xmlns:a16="http://schemas.microsoft.com/office/drawing/2014/main" id="{D2A0CAB6-1095-60CC-541B-93AF5A1BF71A}"/>
              </a:ext>
            </a:extLst>
          </p:cNvPr>
          <p:cNvGrpSpPr/>
          <p:nvPr/>
        </p:nvGrpSpPr>
        <p:grpSpPr>
          <a:xfrm>
            <a:off x="7218835" y="133042"/>
            <a:ext cx="2051000" cy="788665"/>
            <a:chOff x="855" y="0"/>
            <a:chExt cx="1750888" cy="609600"/>
          </a:xfrm>
          <a:scene3d>
            <a:camera prst="orthographicFront"/>
            <a:lightRig rig="flat" dir="t"/>
          </a:scene3d>
        </p:grpSpPr>
        <p:sp>
          <p:nvSpPr>
            <p:cNvPr id="9" name="Chevron 6">
              <a:extLst>
                <a:ext uri="{FF2B5EF4-FFF2-40B4-BE49-F238E27FC236}">
                  <a16:creationId xmlns:a16="http://schemas.microsoft.com/office/drawing/2014/main" id="{65B88A67-AFB0-B907-203D-2E0F87BF5E06}"/>
                </a:ext>
              </a:extLst>
            </p:cNvPr>
            <p:cNvSpPr/>
            <p:nvPr/>
          </p:nvSpPr>
          <p:spPr>
            <a:xfrm>
              <a:off x="855" y="0"/>
              <a:ext cx="1750888" cy="609600"/>
            </a:xfrm>
            <a:prstGeom prst="chevron">
              <a:avLst/>
            </a:prstGeom>
            <a:solidFill>
              <a:srgbClr val="C00000">
                <a:alpha val="7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0" name="Chevron 4">
              <a:extLst>
                <a:ext uri="{FF2B5EF4-FFF2-40B4-BE49-F238E27FC236}">
                  <a16:creationId xmlns:a16="http://schemas.microsoft.com/office/drawing/2014/main" id="{B4D71290-9C29-38A8-2ECB-413845E07360}"/>
                </a:ext>
              </a:extLst>
            </p:cNvPr>
            <p:cNvSpPr/>
            <p:nvPr/>
          </p:nvSpPr>
          <p:spPr>
            <a:xfrm>
              <a:off x="305655" y="0"/>
              <a:ext cx="1239029"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defPPr>
                <a:defRPr lang="en-US"/>
              </a:defPPr>
              <a:lvl1pPr algn="ctr" rtl="0" eaLnBrk="0" fontAlgn="base" hangingPunct="0">
                <a:spcBef>
                  <a:spcPct val="0"/>
                </a:spcBef>
                <a:spcAft>
                  <a:spcPct val="0"/>
                </a:spcAft>
                <a:defRPr sz="1400" kern="1200">
                  <a:solidFill>
                    <a:schemeClr val="lt1"/>
                  </a:solidFill>
                  <a:latin typeface="+mn-lt"/>
                  <a:ea typeface="+mn-ea"/>
                  <a:cs typeface="+mn-cs"/>
                </a:defRPr>
              </a:lvl1pPr>
              <a:lvl2pPr marL="457200" algn="ctr" rtl="0" eaLnBrk="0" fontAlgn="base" hangingPunct="0">
                <a:spcBef>
                  <a:spcPct val="0"/>
                </a:spcBef>
                <a:spcAft>
                  <a:spcPct val="0"/>
                </a:spcAft>
                <a:defRPr sz="1400" kern="1200">
                  <a:solidFill>
                    <a:schemeClr val="lt1"/>
                  </a:solidFill>
                  <a:latin typeface="+mn-lt"/>
                  <a:ea typeface="+mn-ea"/>
                  <a:cs typeface="+mn-cs"/>
                </a:defRPr>
              </a:lvl2pPr>
              <a:lvl3pPr marL="914400" algn="ctr" rtl="0" eaLnBrk="0" fontAlgn="base" hangingPunct="0">
                <a:spcBef>
                  <a:spcPct val="0"/>
                </a:spcBef>
                <a:spcAft>
                  <a:spcPct val="0"/>
                </a:spcAft>
                <a:defRPr sz="1400" kern="1200">
                  <a:solidFill>
                    <a:schemeClr val="lt1"/>
                  </a:solidFill>
                  <a:latin typeface="+mn-lt"/>
                  <a:ea typeface="+mn-ea"/>
                  <a:cs typeface="+mn-cs"/>
                </a:defRPr>
              </a:lvl3pPr>
              <a:lvl4pPr marL="1371600" algn="ctr" rtl="0" eaLnBrk="0" fontAlgn="base" hangingPunct="0">
                <a:spcBef>
                  <a:spcPct val="0"/>
                </a:spcBef>
                <a:spcAft>
                  <a:spcPct val="0"/>
                </a:spcAft>
                <a:defRPr sz="1400" kern="1200">
                  <a:solidFill>
                    <a:schemeClr val="lt1"/>
                  </a:solidFill>
                  <a:latin typeface="+mn-lt"/>
                  <a:ea typeface="+mn-ea"/>
                  <a:cs typeface="+mn-cs"/>
                </a:defRPr>
              </a:lvl4pPr>
              <a:lvl5pPr marL="1828800" algn="ctr" rtl="0" eaLnBrk="0" fontAlgn="base" hangingPunct="0">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defTabSz="533400">
                <a:lnSpc>
                  <a:spcPct val="90000"/>
                </a:lnSpc>
                <a:spcAft>
                  <a:spcPct val="35000"/>
                </a:spcAft>
                <a:defRPr/>
              </a:pPr>
              <a:r>
                <a:rPr lang="en-US" b="1" i="1">
                  <a:solidFill>
                    <a:schemeClr val="bg1">
                      <a:lumMod val="85000"/>
                    </a:schemeClr>
                  </a:solidFill>
                </a:rPr>
                <a:t>Step 5</a:t>
              </a:r>
            </a:p>
            <a:p>
              <a:pPr defTabSz="533400">
                <a:lnSpc>
                  <a:spcPct val="90000"/>
                </a:lnSpc>
                <a:spcAft>
                  <a:spcPct val="35000"/>
                </a:spcAft>
                <a:defRPr/>
              </a:pPr>
              <a:r>
                <a:rPr lang="en-US" b="1" i="1">
                  <a:solidFill>
                    <a:schemeClr val="bg1">
                      <a:lumMod val="85000"/>
                    </a:schemeClr>
                  </a:solidFill>
                </a:rPr>
                <a:t>Action 1: </a:t>
              </a:r>
              <a:br>
                <a:rPr lang="en-US" b="1" i="1">
                  <a:solidFill>
                    <a:schemeClr val="bg1">
                      <a:lumMod val="85000"/>
                    </a:schemeClr>
                  </a:solidFill>
                </a:rPr>
              </a:br>
              <a:r>
                <a:rPr lang="en-US" b="1" i="1">
                  <a:solidFill>
                    <a:schemeClr val="bg1">
                      <a:lumMod val="85000"/>
                    </a:schemeClr>
                  </a:solidFill>
                </a:rPr>
                <a:t>Supervise</a:t>
              </a:r>
            </a:p>
          </p:txBody>
        </p:sp>
      </p:grpSp>
    </p:spTree>
    <p:extLst>
      <p:ext uri="{BB962C8B-B14F-4D97-AF65-F5344CB8AC3E}">
        <p14:creationId xmlns:p14="http://schemas.microsoft.com/office/powerpoint/2010/main" val="33582401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
          <p:cNvSpPr>
            <a:spLocks noGrp="1"/>
          </p:cNvSpPr>
          <p:nvPr>
            <p:ph type="title"/>
          </p:nvPr>
        </p:nvSpPr>
        <p:spPr>
          <a:xfrm>
            <a:off x="990216" y="176169"/>
            <a:ext cx="8762260" cy="615044"/>
          </a:xfrm>
        </p:spPr>
        <p:txBody>
          <a:bodyPr/>
          <a:lstStyle/>
          <a:p>
            <a:r>
              <a:rPr lang="en-US" altLang="en-US" b="0">
                <a:solidFill>
                  <a:srgbClr val="002060"/>
                </a:solidFill>
              </a:rPr>
              <a:t>The Cause and Effect Tool</a:t>
            </a:r>
          </a:p>
        </p:txBody>
      </p:sp>
      <p:sp>
        <p:nvSpPr>
          <p:cNvPr id="68611" name="Content Placeholder 2"/>
          <p:cNvSpPr>
            <a:spLocks noGrp="1"/>
          </p:cNvSpPr>
          <p:nvPr>
            <p:ph idx="1"/>
          </p:nvPr>
        </p:nvSpPr>
        <p:spPr>
          <a:xfrm>
            <a:off x="516835" y="1266206"/>
            <a:ext cx="11181522" cy="4953000"/>
          </a:xfrm>
        </p:spPr>
        <p:txBody>
          <a:bodyPr/>
          <a:lstStyle/>
          <a:p>
            <a:pPr>
              <a:lnSpc>
                <a:spcPct val="150000"/>
              </a:lnSpc>
              <a:spcBef>
                <a:spcPts val="0"/>
              </a:spcBef>
              <a:buFont typeface="Arial" panose="020B0604020202020204" pitchFamily="34" charset="0"/>
              <a:buChar char="•"/>
            </a:pPr>
            <a:r>
              <a:rPr lang="en-US" altLang="en-US" sz="2000"/>
              <a:t>Essentially a logic diagram with more structure through its branches</a:t>
            </a:r>
          </a:p>
          <a:p>
            <a:pPr>
              <a:lnSpc>
                <a:spcPct val="150000"/>
              </a:lnSpc>
              <a:spcBef>
                <a:spcPts val="0"/>
              </a:spcBef>
              <a:buFont typeface="Arial" panose="020B0604020202020204" pitchFamily="34" charset="0"/>
              <a:buChar char="•"/>
            </a:pPr>
            <a:r>
              <a:rPr lang="en-US" altLang="en-US" sz="2000"/>
              <a:t>Like a Logic Diagram, can be positive or negative</a:t>
            </a:r>
          </a:p>
          <a:p>
            <a:pPr>
              <a:lnSpc>
                <a:spcPct val="150000"/>
              </a:lnSpc>
              <a:spcBef>
                <a:spcPts val="0"/>
              </a:spcBef>
              <a:buFont typeface="Arial" panose="020B0604020202020204" pitchFamily="34" charset="0"/>
              <a:buChar char="•"/>
            </a:pPr>
            <a:r>
              <a:rPr lang="en-US" sz="2000"/>
              <a:t>Diagram consists of labeling primary arms (bones) of the diagram with major areas of concern</a:t>
            </a:r>
            <a:endParaRPr lang="en-US" altLang="en-US" sz="2000"/>
          </a:p>
          <a:p>
            <a:pPr eaLnBrk="1" hangingPunct="1">
              <a:lnSpc>
                <a:spcPct val="150000"/>
              </a:lnSpc>
              <a:spcBef>
                <a:spcPts val="300"/>
              </a:spcBef>
              <a:buFont typeface="Arial" panose="020B0604020202020204" pitchFamily="34" charset="0"/>
              <a:buChar char="•"/>
              <a:defRPr/>
            </a:pPr>
            <a:r>
              <a:rPr lang="en-US" sz="2000"/>
              <a:t>Two basic variations</a:t>
            </a:r>
          </a:p>
          <a:p>
            <a:pPr lvl="1" indent="-342900" eaLnBrk="1" hangingPunct="1">
              <a:lnSpc>
                <a:spcPct val="150000"/>
              </a:lnSpc>
              <a:spcBef>
                <a:spcPts val="300"/>
              </a:spcBef>
              <a:buFont typeface="Arial" panose="020B0604020202020204" pitchFamily="34" charset="0"/>
              <a:buChar char="‒"/>
              <a:defRPr/>
            </a:pPr>
            <a:r>
              <a:rPr lang="en-US" sz="2000"/>
              <a:t>Tactical operations ‒ Manpower, Methods, Machinery, Materials, Management</a:t>
            </a:r>
          </a:p>
          <a:p>
            <a:pPr lvl="1" indent="-342900" eaLnBrk="1" hangingPunct="1">
              <a:lnSpc>
                <a:spcPct val="150000"/>
              </a:lnSpc>
              <a:spcBef>
                <a:spcPts val="300"/>
              </a:spcBef>
              <a:buFont typeface="Arial" panose="020B0604020202020204" pitchFamily="34" charset="0"/>
              <a:buChar char="‒"/>
              <a:defRPr/>
            </a:pPr>
            <a:r>
              <a:rPr lang="en-US" sz="2000"/>
              <a:t>Administrative process – People, Procedures, Policies, Plant </a:t>
            </a:r>
            <a:r>
              <a:rPr lang="en-US" sz="2000" i="1"/>
              <a:t>(location)</a:t>
            </a:r>
          </a:p>
          <a:p>
            <a:pPr lvl="1" indent="-342900" eaLnBrk="1" hangingPunct="1">
              <a:lnSpc>
                <a:spcPct val="150000"/>
              </a:lnSpc>
              <a:spcBef>
                <a:spcPts val="300"/>
              </a:spcBef>
              <a:buFont typeface="Arial" panose="020B0604020202020204" pitchFamily="34" charset="0"/>
              <a:buChar char="‒"/>
              <a:defRPr/>
            </a:pPr>
            <a:r>
              <a:rPr lang="en-US" sz="2000"/>
              <a:t>Can tailor the basic “bones” based upon the specific operation</a:t>
            </a:r>
            <a:endParaRPr lang="en-US" sz="2000" i="1"/>
          </a:p>
          <a:p>
            <a:pPr eaLnBrk="1" hangingPunct="1">
              <a:lnSpc>
                <a:spcPct val="150000"/>
              </a:lnSpc>
              <a:spcBef>
                <a:spcPts val="300"/>
              </a:spcBef>
              <a:buFont typeface="Arial" panose="020B0604020202020204" pitchFamily="34" charset="0"/>
              <a:buChar char="•"/>
              <a:defRPr/>
            </a:pPr>
            <a:r>
              <a:rPr lang="en-US" sz="2000"/>
              <a:t>Branches off each arm identify hazards associated with each area of concern</a:t>
            </a:r>
          </a:p>
          <a:p>
            <a:pPr eaLnBrk="1" hangingPunct="1">
              <a:lnSpc>
                <a:spcPct val="150000"/>
              </a:lnSpc>
              <a:spcBef>
                <a:spcPts val="300"/>
              </a:spcBef>
              <a:buFont typeface="Arial" panose="020B0604020202020204" pitchFamily="34" charset="0"/>
              <a:buChar char="•"/>
              <a:defRPr/>
            </a:pPr>
            <a:r>
              <a:rPr lang="en-US" sz="2000"/>
              <a:t>Knowledgeable team develops causal factors for each arm and branch</a:t>
            </a:r>
          </a:p>
          <a:p>
            <a:pPr eaLnBrk="1" hangingPunct="1">
              <a:lnSpc>
                <a:spcPct val="150000"/>
              </a:lnSpc>
              <a:spcBef>
                <a:spcPts val="300"/>
              </a:spcBef>
              <a:buFont typeface="Arial" panose="020B0604020202020204" pitchFamily="34" charset="0"/>
              <a:buChar char="•"/>
              <a:defRPr/>
            </a:pPr>
            <a:r>
              <a:rPr lang="en-US" sz="2000"/>
              <a:t>Useful and effective tool for in-depth hazard ID</a:t>
            </a:r>
          </a:p>
          <a:p>
            <a:pPr eaLnBrk="1" hangingPunct="1">
              <a:spcBef>
                <a:spcPts val="300"/>
              </a:spcBef>
              <a:buFont typeface="Arial" panose="020B0604020202020204" pitchFamily="34" charset="0"/>
              <a:buChar char="•"/>
              <a:defRPr/>
            </a:pPr>
            <a:endParaRPr lang="en-US" sz="2000"/>
          </a:p>
          <a:p>
            <a:pPr eaLnBrk="1" hangingPunct="1">
              <a:spcBef>
                <a:spcPts val="300"/>
              </a:spcBef>
              <a:buSzPct val="100000"/>
              <a:buFont typeface="Arial" charset="0"/>
              <a:buChar char="•"/>
              <a:defRPr/>
            </a:pPr>
            <a:endParaRPr lang="en-US"/>
          </a:p>
          <a:p>
            <a:pPr lvl="1">
              <a:spcBef>
                <a:spcPts val="0"/>
              </a:spcBef>
              <a:buFont typeface="Arial" charset="0"/>
              <a:buChar char="−"/>
            </a:pPr>
            <a:endParaRPr lang="en-US" altLang="en-US" sz="2000"/>
          </a:p>
          <a:p>
            <a:pPr lvl="1">
              <a:spcBef>
                <a:spcPts val="0"/>
              </a:spcBef>
              <a:buFont typeface="Arial" charset="0"/>
              <a:buChar char="−"/>
            </a:pPr>
            <a:endParaRPr lang="en-US" altLang="en-US" sz="2000" b="0"/>
          </a:p>
          <a:p>
            <a:pPr lvl="1">
              <a:buFont typeface="Arial" charset="0"/>
              <a:buChar char="•"/>
            </a:pPr>
            <a:endParaRPr lang="en-US" altLang="en-US"/>
          </a:p>
        </p:txBody>
      </p:sp>
      <p:grpSp>
        <p:nvGrpSpPr>
          <p:cNvPr id="2" name="Group 1">
            <a:extLst>
              <a:ext uri="{FF2B5EF4-FFF2-40B4-BE49-F238E27FC236}">
                <a16:creationId xmlns:a16="http://schemas.microsoft.com/office/drawing/2014/main" id="{EEA5BC75-F324-B303-8D0B-E3940D1560F2}"/>
              </a:ext>
            </a:extLst>
          </p:cNvPr>
          <p:cNvGrpSpPr/>
          <p:nvPr/>
        </p:nvGrpSpPr>
        <p:grpSpPr>
          <a:xfrm>
            <a:off x="6665558" y="97440"/>
            <a:ext cx="1931254" cy="772501"/>
            <a:chOff x="0" y="0"/>
            <a:chExt cx="1931254" cy="772501"/>
          </a:xfrm>
          <a:scene3d>
            <a:camera prst="orthographicFront"/>
            <a:lightRig rig="flat" dir="t"/>
          </a:scene3d>
        </p:grpSpPr>
        <p:sp>
          <p:nvSpPr>
            <p:cNvPr id="3" name="Arrow: Chevron 2">
              <a:extLst>
                <a:ext uri="{FF2B5EF4-FFF2-40B4-BE49-F238E27FC236}">
                  <a16:creationId xmlns:a16="http://schemas.microsoft.com/office/drawing/2014/main" id="{18307FE1-C40E-8003-96AD-34EC81C2784B}"/>
                </a:ext>
              </a:extLst>
            </p:cNvPr>
            <p:cNvSpPr/>
            <p:nvPr/>
          </p:nvSpPr>
          <p:spPr>
            <a:xfrm>
              <a:off x="0" y="0"/>
              <a:ext cx="1931254" cy="772501"/>
            </a:xfrm>
            <a:prstGeom prst="chevron">
              <a:avLst/>
            </a:prstGeom>
            <a:solidFill>
              <a:srgbClr val="7030A0">
                <a:alpha val="3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 name="Arrow: Chevron 4">
              <a:extLst>
                <a:ext uri="{FF2B5EF4-FFF2-40B4-BE49-F238E27FC236}">
                  <a16:creationId xmlns:a16="http://schemas.microsoft.com/office/drawing/2014/main" id="{842C7DD3-8E6E-A6F5-EAB7-D59068F49DCA}"/>
                </a:ext>
              </a:extLst>
            </p:cNvPr>
            <p:cNvSpPr txBox="1"/>
            <p:nvPr/>
          </p:nvSpPr>
          <p:spPr>
            <a:xfrm>
              <a:off x="386251" y="0"/>
              <a:ext cx="1158753" cy="7725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i="1" kern="1200">
                  <a:solidFill>
                    <a:schemeClr val="tx1"/>
                  </a:solidFill>
                  <a:effectLst/>
                </a:rPr>
                <a:t>Step 1</a:t>
              </a:r>
            </a:p>
            <a:p>
              <a:pPr marL="0" lvl="0" indent="0" algn="ctr" defTabSz="533400">
                <a:lnSpc>
                  <a:spcPct val="90000"/>
                </a:lnSpc>
                <a:spcBef>
                  <a:spcPct val="0"/>
                </a:spcBef>
                <a:spcAft>
                  <a:spcPct val="35000"/>
                </a:spcAft>
                <a:buNone/>
              </a:pPr>
              <a:r>
                <a:rPr lang="en-US" sz="1400" b="1" i="1" kern="1200">
                  <a:solidFill>
                    <a:schemeClr val="tx1"/>
                  </a:solidFill>
                  <a:effectLst/>
                </a:rPr>
                <a:t>Action 3: </a:t>
              </a:r>
              <a:br>
                <a:rPr lang="en-US" sz="1400" b="1" i="1" kern="1200">
                  <a:solidFill>
                    <a:schemeClr val="tx1"/>
                  </a:solidFill>
                  <a:effectLst/>
                </a:rPr>
              </a:br>
              <a:r>
                <a:rPr lang="en-US" sz="1400" b="1" i="1" kern="1200">
                  <a:solidFill>
                    <a:schemeClr val="tx1"/>
                  </a:solidFill>
                  <a:effectLst/>
                </a:rPr>
                <a:t>List Causes</a:t>
              </a:r>
            </a:p>
          </p:txBody>
        </p:sp>
      </p:grpSp>
    </p:spTree>
    <p:extLst>
      <p:ext uri="{BB962C8B-B14F-4D97-AF65-F5344CB8AC3E}">
        <p14:creationId xmlns:p14="http://schemas.microsoft.com/office/powerpoint/2010/main" val="927021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a:lstStyle/>
          <a:p>
            <a:endParaRPr lang="en-US" altLang="en-US">
              <a:solidFill>
                <a:schemeClr val="bg1"/>
              </a:solidFill>
            </a:endParaRPr>
          </a:p>
        </p:txBody>
      </p:sp>
      <p:pic>
        <p:nvPicPr>
          <p:cNvPr id="2" name="Picture 1"/>
          <p:cNvPicPr>
            <a:picLocks noChangeAspect="1"/>
          </p:cNvPicPr>
          <p:nvPr/>
        </p:nvPicPr>
        <p:blipFill>
          <a:blip r:embed="rId3"/>
          <a:stretch>
            <a:fillRect/>
          </a:stretch>
        </p:blipFill>
        <p:spPr>
          <a:xfrm>
            <a:off x="1212280" y="1"/>
            <a:ext cx="7264268" cy="6858000"/>
          </a:xfrm>
          <a:prstGeom prst="rect">
            <a:avLst/>
          </a:prstGeom>
        </p:spPr>
      </p:pic>
      <p:sp>
        <p:nvSpPr>
          <p:cNvPr id="3" name="TextBox 2"/>
          <p:cNvSpPr txBox="1"/>
          <p:nvPr/>
        </p:nvSpPr>
        <p:spPr>
          <a:xfrm>
            <a:off x="9341132" y="6200775"/>
            <a:ext cx="2844240" cy="400110"/>
          </a:xfrm>
          <a:prstGeom prst="rect">
            <a:avLst/>
          </a:prstGeom>
          <a:noFill/>
        </p:spPr>
        <p:txBody>
          <a:bodyPr wrap="none" rtlCol="0">
            <a:spAutoFit/>
          </a:bodyPr>
          <a:lstStyle/>
          <a:p>
            <a:r>
              <a:rPr lang="en-US" sz="2000">
                <a:solidFill>
                  <a:schemeClr val="accent6">
                    <a:lumMod val="50000"/>
                  </a:schemeClr>
                </a:solidFill>
              </a:rPr>
              <a:t>DAFPAM 90-803 (p.63)</a:t>
            </a:r>
          </a:p>
        </p:txBody>
      </p:sp>
    </p:spTree>
    <p:extLst>
      <p:ext uri="{BB962C8B-B14F-4D97-AF65-F5344CB8AC3E}">
        <p14:creationId xmlns:p14="http://schemas.microsoft.com/office/powerpoint/2010/main" val="269966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16CD-D5B9-B5B7-358E-5CACC75D4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881F9-3CBA-C790-2027-4BF9CC818976}"/>
              </a:ext>
            </a:extLst>
          </p:cNvPr>
          <p:cNvSpPr>
            <a:spLocks noGrp="1"/>
          </p:cNvSpPr>
          <p:nvPr>
            <p:ph type="title"/>
          </p:nvPr>
        </p:nvSpPr>
        <p:spPr/>
        <p:txBody>
          <a:bodyPr/>
          <a:lstStyle/>
          <a:p>
            <a:r>
              <a:rPr lang="en-US"/>
              <a:t>RM Refresher Training</a:t>
            </a:r>
          </a:p>
        </p:txBody>
      </p:sp>
      <p:sp>
        <p:nvSpPr>
          <p:cNvPr id="3" name="Content Placeholder 2">
            <a:extLst>
              <a:ext uri="{FF2B5EF4-FFF2-40B4-BE49-F238E27FC236}">
                <a16:creationId xmlns:a16="http://schemas.microsoft.com/office/drawing/2014/main" id="{AAFA90B9-5C00-7AD5-5374-3761D483F762}"/>
              </a:ext>
            </a:extLst>
          </p:cNvPr>
          <p:cNvSpPr>
            <a:spLocks noGrp="1"/>
          </p:cNvSpPr>
          <p:nvPr>
            <p:ph idx="1"/>
          </p:nvPr>
        </p:nvSpPr>
        <p:spPr>
          <a:xfrm>
            <a:off x="209550" y="1083803"/>
            <a:ext cx="7596813" cy="5300916"/>
          </a:xfrm>
        </p:spPr>
        <p:txBody>
          <a:bodyPr/>
          <a:lstStyle/>
          <a:p>
            <a:r>
              <a:rPr lang="en-US" sz="2000"/>
              <a:t>Personnel will be presented with at least one provided mission-related scenario that ties closest to their mission set</a:t>
            </a:r>
          </a:p>
          <a:p>
            <a:pPr lvl="1"/>
            <a:r>
              <a:rPr lang="en-US" sz="2000"/>
              <a:t>Library of scenarios located on </a:t>
            </a:r>
            <a:r>
              <a:rPr lang="en-US" sz="2000">
                <a:hlinkClick r:id="rId3"/>
              </a:rPr>
              <a:t>RM AF Portal site</a:t>
            </a:r>
            <a:endParaRPr lang="en-US" sz="2000"/>
          </a:p>
          <a:p>
            <a:pPr marL="0" indent="0">
              <a:buNone/>
            </a:pPr>
            <a:endParaRPr lang="en-US"/>
          </a:p>
          <a:p>
            <a:r>
              <a:rPr lang="en-US" sz="2000"/>
              <a:t>Once presented with scenario, personnel will:</a:t>
            </a:r>
          </a:p>
          <a:p>
            <a:pPr lvl="1"/>
            <a:r>
              <a:rPr lang="en-US" sz="1800"/>
              <a:t>Identify hazards</a:t>
            </a:r>
          </a:p>
          <a:p>
            <a:pPr lvl="1"/>
            <a:r>
              <a:rPr lang="en-US" sz="1800"/>
              <a:t>Assess initial risk levels</a:t>
            </a:r>
          </a:p>
          <a:p>
            <a:pPr lvl="1"/>
            <a:r>
              <a:rPr lang="en-US" sz="1800"/>
              <a:t>Create mitigation measures</a:t>
            </a:r>
          </a:p>
          <a:p>
            <a:pPr lvl="1"/>
            <a:r>
              <a:rPr lang="en-US" sz="1800"/>
              <a:t>Assess residual risk</a:t>
            </a:r>
          </a:p>
          <a:p>
            <a:pPr lvl="1"/>
            <a:r>
              <a:rPr lang="en-US" sz="1800"/>
              <a:t>Fill out DD Form 2977, </a:t>
            </a:r>
            <a:r>
              <a:rPr lang="en-US" sz="1800" i="1"/>
              <a:t>Deliberate Risk Assessment Worksheet, </a:t>
            </a:r>
            <a:r>
              <a:rPr lang="en-US" sz="1800"/>
              <a:t>utilizing JRAT</a:t>
            </a:r>
          </a:p>
          <a:p>
            <a:endParaRPr lang="en-US"/>
          </a:p>
          <a:p>
            <a:r>
              <a:rPr lang="en-US" sz="2000"/>
              <a:t>Upon completion of the exercise, personnel will compare their DD Form 2977 against the “correctly” filled out DD Form 2977 example provided with the scenarios</a:t>
            </a:r>
          </a:p>
          <a:p>
            <a:pPr lvl="1"/>
            <a:endParaRPr lang="en-US"/>
          </a:p>
        </p:txBody>
      </p:sp>
      <p:pic>
        <p:nvPicPr>
          <p:cNvPr id="5" name="Picture 4">
            <a:extLst>
              <a:ext uri="{FF2B5EF4-FFF2-40B4-BE49-F238E27FC236}">
                <a16:creationId xmlns:a16="http://schemas.microsoft.com/office/drawing/2014/main" id="{1B92F747-6267-94D4-3F2A-D487D8CD0C1B}"/>
              </a:ext>
            </a:extLst>
          </p:cNvPr>
          <p:cNvPicPr>
            <a:picLocks noChangeAspect="1"/>
          </p:cNvPicPr>
          <p:nvPr/>
        </p:nvPicPr>
        <p:blipFill>
          <a:blip r:embed="rId4"/>
          <a:stretch>
            <a:fillRect/>
          </a:stretch>
        </p:blipFill>
        <p:spPr>
          <a:xfrm>
            <a:off x="7963118" y="1233622"/>
            <a:ext cx="3893118" cy="5008593"/>
          </a:xfrm>
          <a:prstGeom prst="rect">
            <a:avLst/>
          </a:prstGeom>
        </p:spPr>
      </p:pic>
    </p:spTree>
    <p:extLst>
      <p:ext uri="{BB962C8B-B14F-4D97-AF65-F5344CB8AC3E}">
        <p14:creationId xmlns:p14="http://schemas.microsoft.com/office/powerpoint/2010/main" val="27360448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4"/>
          <p:cNvSpPr>
            <a:spLocks noGrp="1" noChangeArrowheads="1"/>
          </p:cNvSpPr>
          <p:nvPr>
            <p:ph type="body" idx="1"/>
          </p:nvPr>
        </p:nvSpPr>
        <p:spPr>
          <a:xfrm>
            <a:off x="487017" y="1265129"/>
            <a:ext cx="11221279" cy="5029200"/>
          </a:xfrm>
          <a:noFill/>
        </p:spPr>
        <p:txBody>
          <a:bodyPr vert="horz" wrap="square" lIns="90488" tIns="44450" rIns="90488" bIns="44450" numCol="1" anchor="t" anchorCtr="0" compatLnSpc="1">
            <a:prstTxWarp prst="textNoShape">
              <a:avLst/>
            </a:prstTxWarp>
          </a:bodyPr>
          <a:lstStyle/>
          <a:p>
            <a:pPr eaLnBrk="1" hangingPunct="1">
              <a:lnSpc>
                <a:spcPct val="150000"/>
              </a:lnSpc>
              <a:spcBef>
                <a:spcPts val="575"/>
              </a:spcBef>
              <a:buClr>
                <a:schemeClr val="accent6">
                  <a:lumMod val="50000"/>
                </a:schemeClr>
              </a:buClr>
              <a:buFont typeface="Arial" panose="020B0604020202020204" pitchFamily="34" charset="0"/>
              <a:buChar char="•"/>
            </a:pPr>
            <a:r>
              <a:rPr lang="en-US" altLang="en-US" sz="2400"/>
              <a:t>I</a:t>
            </a:r>
            <a:r>
              <a:rPr lang="en-US" altLang="en-US" sz="2400" b="0"/>
              <a:t>dentify the “Root” cause of the hazard (5-Whys technique)</a:t>
            </a:r>
          </a:p>
          <a:p>
            <a:pPr eaLnBrk="1" hangingPunct="1">
              <a:lnSpc>
                <a:spcPct val="150000"/>
              </a:lnSpc>
              <a:spcBef>
                <a:spcPts val="575"/>
              </a:spcBef>
              <a:buClr>
                <a:schemeClr val="accent6">
                  <a:lumMod val="50000"/>
                </a:schemeClr>
              </a:buClr>
              <a:buFont typeface="Arial" panose="020B0604020202020204" pitchFamily="34" charset="0"/>
              <a:buChar char="•"/>
            </a:pPr>
            <a:r>
              <a:rPr lang="en-US" altLang="en-US" sz="2400"/>
              <a:t>Hazards may have multiple root causes (Cause Mapping)</a:t>
            </a:r>
          </a:p>
          <a:p>
            <a:pPr eaLnBrk="1" hangingPunct="1">
              <a:lnSpc>
                <a:spcPct val="150000"/>
              </a:lnSpc>
              <a:spcBef>
                <a:spcPts val="575"/>
              </a:spcBef>
              <a:buClr>
                <a:schemeClr val="accent6">
                  <a:lumMod val="50000"/>
                </a:schemeClr>
              </a:buClr>
              <a:buFont typeface="Arial" panose="020B0604020202020204" pitchFamily="34" charset="0"/>
              <a:buChar char="•"/>
            </a:pPr>
            <a:r>
              <a:rPr lang="en-US" altLang="en-US" sz="2400"/>
              <a:t>P</a:t>
            </a:r>
            <a:r>
              <a:rPr lang="en-US" altLang="en-US" sz="2400" b="0"/>
              <a:t>ossible Root Causes within the 5-M Model</a:t>
            </a:r>
          </a:p>
          <a:p>
            <a:pPr lvl="1" eaLnBrk="1" hangingPunct="1">
              <a:lnSpc>
                <a:spcPct val="150000"/>
              </a:lnSpc>
              <a:spcBef>
                <a:spcPts val="575"/>
              </a:spcBef>
              <a:buClr>
                <a:schemeClr val="accent6">
                  <a:lumMod val="50000"/>
                </a:schemeClr>
              </a:buClr>
              <a:buFont typeface="Arial" panose="020B0604020202020204" pitchFamily="34" charset="0"/>
              <a:buChar char="‒"/>
            </a:pPr>
            <a:r>
              <a:rPr lang="en-US" altLang="en-US" sz="2000" u="sng">
                <a:solidFill>
                  <a:srgbClr val="002060"/>
                </a:solidFill>
              </a:rPr>
              <a:t>Man</a:t>
            </a:r>
            <a:r>
              <a:rPr lang="en-US" altLang="en-US" sz="2000">
                <a:solidFill>
                  <a:srgbClr val="002060"/>
                </a:solidFill>
              </a:rPr>
              <a:t> – performance errors, judgement, decision making, violations, physical problems, state of mind, sensory misperceptions</a:t>
            </a:r>
            <a:endParaRPr lang="en-US" altLang="en-US" sz="2000"/>
          </a:p>
          <a:p>
            <a:pPr lvl="1" eaLnBrk="1" hangingPunct="1">
              <a:lnSpc>
                <a:spcPct val="150000"/>
              </a:lnSpc>
              <a:spcBef>
                <a:spcPts val="575"/>
              </a:spcBef>
              <a:buClr>
                <a:schemeClr val="accent6">
                  <a:lumMod val="50000"/>
                </a:schemeClr>
              </a:buClr>
              <a:buFont typeface="Arial" panose="020B0604020202020204" pitchFamily="34" charset="0"/>
              <a:buChar char="‒"/>
            </a:pPr>
            <a:r>
              <a:rPr lang="en-US" altLang="en-US" sz="2000" u="sng">
                <a:solidFill>
                  <a:srgbClr val="002060"/>
                </a:solidFill>
              </a:rPr>
              <a:t>Machine</a:t>
            </a:r>
            <a:r>
              <a:rPr lang="en-US" altLang="en-US" sz="2000">
                <a:solidFill>
                  <a:srgbClr val="002060"/>
                </a:solidFill>
              </a:rPr>
              <a:t> – design, maintenance, technical environment</a:t>
            </a:r>
            <a:endParaRPr lang="en-US" altLang="en-US" sz="2000"/>
          </a:p>
          <a:p>
            <a:pPr lvl="1" eaLnBrk="1" hangingPunct="1">
              <a:lnSpc>
                <a:spcPct val="150000"/>
              </a:lnSpc>
              <a:spcBef>
                <a:spcPts val="575"/>
              </a:spcBef>
              <a:buClr>
                <a:schemeClr val="accent6">
                  <a:lumMod val="50000"/>
                </a:schemeClr>
              </a:buClr>
              <a:buFont typeface="Arial" panose="020B0604020202020204" pitchFamily="34" charset="0"/>
              <a:buChar char="‒"/>
            </a:pPr>
            <a:r>
              <a:rPr lang="en-US" altLang="en-US" sz="2000" u="sng">
                <a:solidFill>
                  <a:srgbClr val="002060"/>
                </a:solidFill>
              </a:rPr>
              <a:t>Media</a:t>
            </a:r>
            <a:r>
              <a:rPr lang="en-US" altLang="en-US" sz="2000">
                <a:solidFill>
                  <a:srgbClr val="002060"/>
                </a:solidFill>
              </a:rPr>
              <a:t> – physical environment, weather, terrain, altitude, noise, light</a:t>
            </a:r>
            <a:endParaRPr lang="en-US" altLang="en-US" sz="2000"/>
          </a:p>
          <a:p>
            <a:pPr lvl="1" eaLnBrk="1" hangingPunct="1">
              <a:lnSpc>
                <a:spcPct val="150000"/>
              </a:lnSpc>
              <a:spcBef>
                <a:spcPts val="575"/>
              </a:spcBef>
              <a:buClr>
                <a:schemeClr val="accent6">
                  <a:lumMod val="50000"/>
                </a:schemeClr>
              </a:buClr>
              <a:buFont typeface="Arial" panose="020B0604020202020204" pitchFamily="34" charset="0"/>
              <a:buChar char="‒"/>
            </a:pPr>
            <a:r>
              <a:rPr lang="en-US" altLang="en-US" sz="2000" u="sng">
                <a:solidFill>
                  <a:srgbClr val="002060"/>
                </a:solidFill>
              </a:rPr>
              <a:t>Management</a:t>
            </a:r>
            <a:r>
              <a:rPr lang="en-US" altLang="en-US" sz="2000">
                <a:solidFill>
                  <a:srgbClr val="002060"/>
                </a:solidFill>
              </a:rPr>
              <a:t> – procedures, standards, controls, selection, supervision, support, culture</a:t>
            </a:r>
            <a:endParaRPr lang="en-US" altLang="en-US" sz="2000"/>
          </a:p>
          <a:p>
            <a:pPr lvl="1" eaLnBrk="1" hangingPunct="1">
              <a:lnSpc>
                <a:spcPct val="150000"/>
              </a:lnSpc>
              <a:spcBef>
                <a:spcPts val="575"/>
              </a:spcBef>
              <a:buClr>
                <a:schemeClr val="accent6">
                  <a:lumMod val="50000"/>
                </a:schemeClr>
              </a:buClr>
              <a:buFont typeface="Arial" panose="020B0604020202020204" pitchFamily="34" charset="0"/>
              <a:buChar char="‒"/>
            </a:pPr>
            <a:r>
              <a:rPr lang="en-US" altLang="en-US" sz="2000" u="sng">
                <a:solidFill>
                  <a:srgbClr val="002060"/>
                </a:solidFill>
              </a:rPr>
              <a:t>Mission</a:t>
            </a:r>
            <a:r>
              <a:rPr lang="en-US" altLang="en-US" sz="2000">
                <a:solidFill>
                  <a:srgbClr val="002060"/>
                </a:solidFill>
              </a:rPr>
              <a:t> </a:t>
            </a:r>
            <a:r>
              <a:rPr lang="en-US" altLang="en-US">
                <a:solidFill>
                  <a:srgbClr val="002060"/>
                </a:solidFill>
              </a:rPr>
              <a:t>– </a:t>
            </a:r>
            <a:r>
              <a:rPr lang="en-US" altLang="en-US" sz="2000">
                <a:solidFill>
                  <a:srgbClr val="002060"/>
                </a:solidFill>
              </a:rPr>
              <a:t>teamwork, planned inappropriate operations, resources</a:t>
            </a:r>
          </a:p>
          <a:p>
            <a:pPr lvl="1" eaLnBrk="1" hangingPunct="1">
              <a:spcBef>
                <a:spcPts val="575"/>
              </a:spcBef>
              <a:buClr>
                <a:schemeClr val="tx1"/>
              </a:buClr>
              <a:buFont typeface="Arial" charset="0"/>
              <a:buChar char="•"/>
            </a:pPr>
            <a:endParaRPr lang="en-US" altLang="en-US"/>
          </a:p>
          <a:p>
            <a:pPr lvl="1" eaLnBrk="1" hangingPunct="1">
              <a:spcBef>
                <a:spcPts val="575"/>
              </a:spcBef>
              <a:buClr>
                <a:schemeClr val="tx1"/>
              </a:buClr>
              <a:buFont typeface="Arial" charset="0"/>
              <a:buChar char="•"/>
            </a:pPr>
            <a:endParaRPr lang="en-US" altLang="en-US" sz="1200"/>
          </a:p>
          <a:p>
            <a:pPr eaLnBrk="1" hangingPunct="1">
              <a:spcBef>
                <a:spcPts val="575"/>
              </a:spcBef>
              <a:buClr>
                <a:schemeClr val="tx1"/>
              </a:buClr>
            </a:pPr>
            <a:endParaRPr lang="en-US" altLang="en-US" sz="1600"/>
          </a:p>
          <a:p>
            <a:pPr eaLnBrk="1" hangingPunct="1">
              <a:spcBef>
                <a:spcPts val="575"/>
              </a:spcBef>
              <a:buClr>
                <a:schemeClr val="tx1"/>
              </a:buClr>
            </a:pPr>
            <a:endParaRPr lang="en-US" altLang="en-US"/>
          </a:p>
          <a:p>
            <a:pPr lvl="1" eaLnBrk="1" hangingPunct="1">
              <a:spcBef>
                <a:spcPts val="575"/>
              </a:spcBef>
              <a:buClr>
                <a:schemeClr val="tx1"/>
              </a:buClr>
              <a:buFont typeface="Arial" charset="0"/>
              <a:buChar char="•"/>
            </a:pPr>
            <a:endParaRPr lang="en-US" altLang="en-US" sz="2000"/>
          </a:p>
          <a:p>
            <a:pPr lvl="1" eaLnBrk="1" hangingPunct="1">
              <a:spcBef>
                <a:spcPts val="575"/>
              </a:spcBef>
              <a:buClr>
                <a:schemeClr val="tx1"/>
              </a:buClr>
              <a:buFont typeface="Arial" charset="0"/>
              <a:buChar char="•"/>
            </a:pPr>
            <a:endParaRPr lang="en-US" altLang="en-US"/>
          </a:p>
        </p:txBody>
      </p:sp>
      <p:sp>
        <p:nvSpPr>
          <p:cNvPr id="76803" name="Rectangle 2"/>
          <p:cNvSpPr>
            <a:spLocks noChangeArrowheads="1"/>
          </p:cNvSpPr>
          <p:nvPr/>
        </p:nvSpPr>
        <p:spPr bwMode="auto">
          <a:xfrm>
            <a:off x="2667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charset="0"/>
              <a:buChar char="•"/>
              <a:defRPr sz="2400" b="1">
                <a:solidFill>
                  <a:schemeClr val="tx1"/>
                </a:solidFill>
                <a:latin typeface="Arial" charset="0"/>
              </a:defRPr>
            </a:lvl1pPr>
            <a:lvl2pPr marL="742950" indent="-285750" eaLnBrk="0" hangingPunct="0">
              <a:spcBef>
                <a:spcPct val="20000"/>
              </a:spcBef>
              <a:buFont typeface="Arial" charset="0"/>
              <a:buChar char="•"/>
              <a:defRPr sz="2800" b="1">
                <a:solidFill>
                  <a:schemeClr val="tx1"/>
                </a:solidFill>
                <a:latin typeface="Arial" charset="0"/>
              </a:defRPr>
            </a:lvl2pPr>
            <a:lvl3pPr marL="1143000" indent="-228600" eaLnBrk="0" hangingPunct="0">
              <a:spcBef>
                <a:spcPct val="20000"/>
              </a:spcBef>
              <a:buFont typeface="Arial" charset="0"/>
              <a:buChar char="•"/>
              <a:defRPr sz="2600" b="1">
                <a:solidFill>
                  <a:schemeClr val="tx1"/>
                </a:solidFill>
                <a:latin typeface="Arial" charset="0"/>
              </a:defRPr>
            </a:lvl3pPr>
            <a:lvl4pPr marL="1600200" indent="-228600" eaLnBrk="0" hangingPunct="0">
              <a:spcBef>
                <a:spcPct val="20000"/>
              </a:spcBef>
              <a:buFont typeface="Arial" charset="0"/>
              <a:buChar char="•"/>
              <a:defRPr sz="2400" b="1">
                <a:solidFill>
                  <a:schemeClr val="tx1"/>
                </a:solidFill>
                <a:latin typeface="Arial" charset="0"/>
              </a:defRPr>
            </a:lvl4pPr>
            <a:lvl5pPr marL="2057400" indent="-228600" eaLnBrk="0" hangingPunct="0">
              <a:spcBef>
                <a:spcPct val="20000"/>
              </a:spcBef>
              <a:buFont typeface="Arial" charset="0"/>
              <a:buChar char="•"/>
              <a:defRPr sz="2200" b="1">
                <a:solidFill>
                  <a:schemeClr val="tx1"/>
                </a:solidFill>
                <a:latin typeface="Arial" charset="0"/>
              </a:defRPr>
            </a:lvl5pPr>
            <a:lvl6pPr marL="2514600" indent="-228600" eaLnBrk="0" fontAlgn="base" hangingPunct="0">
              <a:spcBef>
                <a:spcPct val="20000"/>
              </a:spcBef>
              <a:spcAft>
                <a:spcPct val="0"/>
              </a:spcAft>
              <a:buFont typeface="Arial" charset="0"/>
              <a:buChar char="•"/>
              <a:defRPr sz="2200" b="1">
                <a:solidFill>
                  <a:schemeClr val="tx1"/>
                </a:solidFill>
                <a:latin typeface="Arial" charset="0"/>
              </a:defRPr>
            </a:lvl6pPr>
            <a:lvl7pPr marL="2971800" indent="-228600" eaLnBrk="0" fontAlgn="base" hangingPunct="0">
              <a:spcBef>
                <a:spcPct val="20000"/>
              </a:spcBef>
              <a:spcAft>
                <a:spcPct val="0"/>
              </a:spcAft>
              <a:buFont typeface="Arial" charset="0"/>
              <a:buChar char="•"/>
              <a:defRPr sz="2200" b="1">
                <a:solidFill>
                  <a:schemeClr val="tx1"/>
                </a:solidFill>
                <a:latin typeface="Arial" charset="0"/>
              </a:defRPr>
            </a:lvl7pPr>
            <a:lvl8pPr marL="3429000" indent="-228600" eaLnBrk="0" fontAlgn="base" hangingPunct="0">
              <a:spcBef>
                <a:spcPct val="20000"/>
              </a:spcBef>
              <a:spcAft>
                <a:spcPct val="0"/>
              </a:spcAft>
              <a:buFont typeface="Arial" charset="0"/>
              <a:buChar char="•"/>
              <a:defRPr sz="2200" b="1">
                <a:solidFill>
                  <a:schemeClr val="tx1"/>
                </a:solidFill>
                <a:latin typeface="Arial" charset="0"/>
              </a:defRPr>
            </a:lvl8pPr>
            <a:lvl9pPr marL="3886200" indent="-228600" eaLnBrk="0" fontAlgn="base" hangingPunct="0">
              <a:spcBef>
                <a:spcPct val="20000"/>
              </a:spcBef>
              <a:spcAft>
                <a:spcPct val="0"/>
              </a:spcAft>
              <a:buFont typeface="Arial" charset="0"/>
              <a:buChar char="•"/>
              <a:defRPr sz="2200" b="1">
                <a:solidFill>
                  <a:schemeClr val="tx1"/>
                </a:solidFill>
                <a:latin typeface="Arial" charset="0"/>
              </a:defRPr>
            </a:lvl9pPr>
          </a:lstStyle>
          <a:p>
            <a:pPr eaLnBrk="1" hangingPunct="1">
              <a:spcBef>
                <a:spcPct val="0"/>
              </a:spcBef>
              <a:buFontTx/>
              <a:buNone/>
            </a:pPr>
            <a:endParaRPr lang="en-US" altLang="en-US" sz="1800" b="0">
              <a:solidFill>
                <a:srgbClr val="000000"/>
              </a:solidFill>
            </a:endParaRPr>
          </a:p>
        </p:txBody>
      </p:sp>
      <p:sp>
        <p:nvSpPr>
          <p:cNvPr id="76804" name="Title 1"/>
          <p:cNvSpPr>
            <a:spLocks noGrp="1"/>
          </p:cNvSpPr>
          <p:nvPr>
            <p:ph type="title"/>
          </p:nvPr>
        </p:nvSpPr>
        <p:spPr>
          <a:xfrm>
            <a:off x="945139" y="195293"/>
            <a:ext cx="8762260" cy="557845"/>
          </a:xfrm>
        </p:spPr>
        <p:txBody>
          <a:bodyPr/>
          <a:lstStyle/>
          <a:p>
            <a:r>
              <a:rPr lang="en-US" altLang="en-US" b="0">
                <a:solidFill>
                  <a:srgbClr val="002060"/>
                </a:solidFill>
              </a:rPr>
              <a:t>Root Cause</a:t>
            </a:r>
          </a:p>
        </p:txBody>
      </p:sp>
      <p:grpSp>
        <p:nvGrpSpPr>
          <p:cNvPr id="2" name="Group 4">
            <a:extLst>
              <a:ext uri="{FF2B5EF4-FFF2-40B4-BE49-F238E27FC236}">
                <a16:creationId xmlns:a16="http://schemas.microsoft.com/office/drawing/2014/main" id="{6611834F-37FE-FF6F-A79D-E121B89CA7C3}"/>
              </a:ext>
            </a:extLst>
          </p:cNvPr>
          <p:cNvGrpSpPr/>
          <p:nvPr/>
        </p:nvGrpSpPr>
        <p:grpSpPr>
          <a:xfrm>
            <a:off x="5732412" y="82582"/>
            <a:ext cx="2229631" cy="783265"/>
            <a:chOff x="855" y="0"/>
            <a:chExt cx="1750888" cy="609600"/>
          </a:xfrm>
          <a:scene3d>
            <a:camera prst="orthographicFront"/>
            <a:lightRig rig="flat" dir="t"/>
          </a:scene3d>
        </p:grpSpPr>
        <p:sp>
          <p:nvSpPr>
            <p:cNvPr id="3" name="Chevron 5">
              <a:extLst>
                <a:ext uri="{FF2B5EF4-FFF2-40B4-BE49-F238E27FC236}">
                  <a16:creationId xmlns:a16="http://schemas.microsoft.com/office/drawing/2014/main" id="{6AE095C5-353D-0419-A026-87118740BBD6}"/>
                </a:ext>
              </a:extLst>
            </p:cNvPr>
            <p:cNvSpPr/>
            <p:nvPr/>
          </p:nvSpPr>
          <p:spPr>
            <a:xfrm>
              <a:off x="855" y="0"/>
              <a:ext cx="1750888" cy="609600"/>
            </a:xfrm>
            <a:prstGeom prst="chevron">
              <a:avLst/>
            </a:prstGeom>
            <a:solidFill>
              <a:srgbClr val="7030A0">
                <a:alpha val="37000"/>
              </a:srgb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 name="Chevron 4">
              <a:extLst>
                <a:ext uri="{FF2B5EF4-FFF2-40B4-BE49-F238E27FC236}">
                  <a16:creationId xmlns:a16="http://schemas.microsoft.com/office/drawing/2014/main" id="{514CAAB7-A964-D149-CFCA-F9031F2EA211}"/>
                </a:ext>
              </a:extLst>
            </p:cNvPr>
            <p:cNvSpPr/>
            <p:nvPr/>
          </p:nvSpPr>
          <p:spPr>
            <a:xfrm>
              <a:off x="305655" y="0"/>
              <a:ext cx="1141288" cy="609600"/>
            </a:xfrm>
            <a:prstGeom prst="rect">
              <a:avLst/>
            </a:prstGeom>
            <a:sp3d/>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algn="ctr" defTabSz="533400">
                <a:lnSpc>
                  <a:spcPct val="90000"/>
                </a:lnSpc>
                <a:spcAft>
                  <a:spcPct val="35000"/>
                </a:spcAft>
                <a:defRPr/>
              </a:pPr>
              <a:r>
                <a:rPr lang="en-US" sz="1400" b="1" i="1">
                  <a:solidFill>
                    <a:schemeClr val="tx1"/>
                  </a:solidFill>
                </a:rPr>
                <a:t>Step 1</a:t>
              </a:r>
            </a:p>
            <a:p>
              <a:pPr algn="ctr" defTabSz="533400">
                <a:lnSpc>
                  <a:spcPct val="90000"/>
                </a:lnSpc>
                <a:spcAft>
                  <a:spcPct val="35000"/>
                </a:spcAft>
                <a:defRPr/>
              </a:pPr>
              <a:r>
                <a:rPr lang="en-US" sz="1400" b="1" i="1">
                  <a:solidFill>
                    <a:schemeClr val="tx1"/>
                  </a:solidFill>
                </a:rPr>
                <a:t>Action 3: </a:t>
              </a:r>
              <a:br>
                <a:rPr lang="en-US" sz="1400" b="1" i="1">
                  <a:solidFill>
                    <a:schemeClr val="tx1"/>
                  </a:solidFill>
                </a:rPr>
              </a:br>
              <a:r>
                <a:rPr lang="en-US" sz="1400" b="1" i="1">
                  <a:solidFill>
                    <a:schemeClr val="tx1"/>
                  </a:solidFill>
                </a:rPr>
                <a:t>List Causes</a:t>
              </a:r>
            </a:p>
          </p:txBody>
        </p:sp>
      </p:grpSp>
    </p:spTree>
    <p:extLst>
      <p:ext uri="{BB962C8B-B14F-4D97-AF65-F5344CB8AC3E}">
        <p14:creationId xmlns:p14="http://schemas.microsoft.com/office/powerpoint/2010/main" val="194530398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1FBE-3E51-B150-D2CB-668A29C808E8}"/>
              </a:ext>
            </a:extLst>
          </p:cNvPr>
          <p:cNvSpPr>
            <a:spLocks noGrp="1"/>
          </p:cNvSpPr>
          <p:nvPr>
            <p:ph type="title"/>
          </p:nvPr>
        </p:nvSpPr>
        <p:spPr/>
        <p:txBody>
          <a:bodyPr/>
          <a:lstStyle/>
          <a:p>
            <a:r>
              <a:rPr lang="en-US"/>
              <a:t>RM Exercise</a:t>
            </a:r>
          </a:p>
        </p:txBody>
      </p:sp>
      <p:sp>
        <p:nvSpPr>
          <p:cNvPr id="3" name="Content Placeholder 2">
            <a:extLst>
              <a:ext uri="{FF2B5EF4-FFF2-40B4-BE49-F238E27FC236}">
                <a16:creationId xmlns:a16="http://schemas.microsoft.com/office/drawing/2014/main" id="{9564EF63-9CFA-E511-2302-D12833B6D846}"/>
              </a:ext>
            </a:extLst>
          </p:cNvPr>
          <p:cNvSpPr>
            <a:spLocks noGrp="1"/>
          </p:cNvSpPr>
          <p:nvPr>
            <p:ph idx="1"/>
          </p:nvPr>
        </p:nvSpPr>
        <p:spPr/>
        <p:txBody>
          <a:bodyPr/>
          <a:lstStyle/>
          <a:p>
            <a:endParaRPr lang="en-US" sz="4800"/>
          </a:p>
          <a:p>
            <a:r>
              <a:rPr lang="en-US" sz="4800"/>
              <a:t>Break into small groups led by RM Training Facilitators</a:t>
            </a:r>
          </a:p>
          <a:p>
            <a:endParaRPr lang="en-US" sz="4800"/>
          </a:p>
          <a:p>
            <a:r>
              <a:rPr lang="en-US" sz="4800"/>
              <a:t>Questions before we begin?</a:t>
            </a:r>
          </a:p>
        </p:txBody>
      </p:sp>
    </p:spTree>
    <p:extLst>
      <p:ext uri="{BB962C8B-B14F-4D97-AF65-F5344CB8AC3E}">
        <p14:creationId xmlns:p14="http://schemas.microsoft.com/office/powerpoint/2010/main" val="13893910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pwatch on white background">
            <a:extLst>
              <a:ext uri="{FF2B5EF4-FFF2-40B4-BE49-F238E27FC236}">
                <a16:creationId xmlns:a16="http://schemas.microsoft.com/office/drawing/2014/main" id="{67AE7EEB-9959-E9E1-F7C2-24FCDB350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408" y="3429000"/>
            <a:ext cx="2043750" cy="2482778"/>
          </a:xfrm>
          <a:prstGeom prst="rect">
            <a:avLst/>
          </a:prstGeom>
        </p:spPr>
      </p:pic>
      <p:sp>
        <p:nvSpPr>
          <p:cNvPr id="2" name="Title 1">
            <a:extLst>
              <a:ext uri="{FF2B5EF4-FFF2-40B4-BE49-F238E27FC236}">
                <a16:creationId xmlns:a16="http://schemas.microsoft.com/office/drawing/2014/main" id="{3AAB58D5-DF59-911B-0525-C2B4E7E1376F}"/>
              </a:ext>
            </a:extLst>
          </p:cNvPr>
          <p:cNvSpPr>
            <a:spLocks noGrp="1"/>
          </p:cNvSpPr>
          <p:nvPr>
            <p:ph type="title"/>
          </p:nvPr>
        </p:nvSpPr>
        <p:spPr/>
        <p:txBody>
          <a:bodyPr/>
          <a:lstStyle/>
          <a:p>
            <a:r>
              <a:rPr lang="en-US"/>
              <a:t>RM Exercise</a:t>
            </a:r>
          </a:p>
        </p:txBody>
      </p:sp>
      <p:sp>
        <p:nvSpPr>
          <p:cNvPr id="3" name="Content Placeholder 2">
            <a:extLst>
              <a:ext uri="{FF2B5EF4-FFF2-40B4-BE49-F238E27FC236}">
                <a16:creationId xmlns:a16="http://schemas.microsoft.com/office/drawing/2014/main" id="{45573085-3384-1255-6318-D2E8BBCA7B33}"/>
              </a:ext>
            </a:extLst>
          </p:cNvPr>
          <p:cNvSpPr>
            <a:spLocks noGrp="1"/>
          </p:cNvSpPr>
          <p:nvPr>
            <p:ph idx="1"/>
          </p:nvPr>
        </p:nvSpPr>
        <p:spPr/>
        <p:txBody>
          <a:bodyPr/>
          <a:lstStyle/>
          <a:p>
            <a:pPr marL="0" indent="0">
              <a:buNone/>
            </a:pPr>
            <a:endParaRPr lang="en-US" sz="8000"/>
          </a:p>
          <a:p>
            <a:pPr marL="0" indent="0" algn="ctr">
              <a:buNone/>
            </a:pPr>
            <a:r>
              <a:rPr lang="en-US" sz="8000"/>
              <a:t>Reconvene in one hour</a:t>
            </a:r>
          </a:p>
        </p:txBody>
      </p:sp>
    </p:spTree>
    <p:extLst>
      <p:ext uri="{BB962C8B-B14F-4D97-AF65-F5344CB8AC3E}">
        <p14:creationId xmlns:p14="http://schemas.microsoft.com/office/powerpoint/2010/main" val="2488389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FED1-B4EE-E789-04A9-BCD29AF8EE79}"/>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35293BA8-B986-24A8-32AB-04BA20A798C7}"/>
              </a:ext>
            </a:extLst>
          </p:cNvPr>
          <p:cNvSpPr>
            <a:spLocks noGrp="1"/>
          </p:cNvSpPr>
          <p:nvPr>
            <p:ph idx="1"/>
          </p:nvPr>
        </p:nvSpPr>
        <p:spPr/>
        <p:txBody>
          <a:bodyPr/>
          <a:lstStyle/>
          <a:p>
            <a:endParaRPr lang="en-US" sz="2800"/>
          </a:p>
          <a:p>
            <a:r>
              <a:rPr lang="en-US" sz="2800"/>
              <a:t>Become familiar with RM concepts and tools and be able to apply them</a:t>
            </a:r>
          </a:p>
          <a:p>
            <a:r>
              <a:rPr lang="en-US" sz="2800"/>
              <a:t>Continue to integrate RM into all aspects of our mission</a:t>
            </a:r>
          </a:p>
          <a:p>
            <a:endParaRPr lang="en-US" sz="2800"/>
          </a:p>
          <a:p>
            <a:endParaRPr lang="en-US" sz="2800"/>
          </a:p>
          <a:p>
            <a:endParaRPr lang="en-US" sz="2800"/>
          </a:p>
          <a:p>
            <a:r>
              <a:rPr lang="en-US" sz="2800"/>
              <a:t>Provide feedback on refresher training, JRAT, and other applicable areas </a:t>
            </a:r>
            <a:r>
              <a:rPr lang="en-US" sz="2800">
                <a:solidFill>
                  <a:srgbClr val="FF0000"/>
                </a:solidFill>
              </a:rPr>
              <a:t>NLT 30 days after training completion</a:t>
            </a:r>
          </a:p>
          <a:p>
            <a:pPr lvl="1"/>
            <a:r>
              <a:rPr lang="en-US" sz="2500">
                <a:solidFill>
                  <a:schemeClr val="tx1"/>
                </a:solidFill>
              </a:rPr>
              <a:t>Feedback forms can be found on RM AF Portal site</a:t>
            </a:r>
          </a:p>
        </p:txBody>
      </p:sp>
    </p:spTree>
    <p:extLst>
      <p:ext uri="{BB962C8B-B14F-4D97-AF65-F5344CB8AC3E}">
        <p14:creationId xmlns:p14="http://schemas.microsoft.com/office/powerpoint/2010/main" val="1108475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C377-A0D4-45BC-A1BE-B7BB00C130D4}"/>
              </a:ext>
            </a:extLst>
          </p:cNvPr>
          <p:cNvSpPr>
            <a:spLocks noGrp="1"/>
          </p:cNvSpPr>
          <p:nvPr>
            <p:ph type="title"/>
          </p:nvPr>
        </p:nvSpPr>
        <p:spPr/>
        <p:txBody>
          <a:bodyPr/>
          <a:lstStyle/>
          <a:p>
            <a:r>
              <a:rPr lang="en-US"/>
              <a:t>RM Resources</a:t>
            </a:r>
          </a:p>
        </p:txBody>
      </p:sp>
      <p:sp>
        <p:nvSpPr>
          <p:cNvPr id="3" name="Content Placeholder 2">
            <a:extLst>
              <a:ext uri="{FF2B5EF4-FFF2-40B4-BE49-F238E27FC236}">
                <a16:creationId xmlns:a16="http://schemas.microsoft.com/office/drawing/2014/main" id="{53009887-76EA-F328-85B7-587596DEDAF6}"/>
              </a:ext>
            </a:extLst>
          </p:cNvPr>
          <p:cNvSpPr>
            <a:spLocks noGrp="1"/>
          </p:cNvSpPr>
          <p:nvPr>
            <p:ph idx="1"/>
          </p:nvPr>
        </p:nvSpPr>
        <p:spPr>
          <a:xfrm>
            <a:off x="209550" y="1083803"/>
            <a:ext cx="7739964" cy="5300916"/>
          </a:xfrm>
        </p:spPr>
        <p:txBody>
          <a:bodyPr/>
          <a:lstStyle/>
          <a:p>
            <a:endParaRPr lang="en-US" sz="2400"/>
          </a:p>
          <a:p>
            <a:r>
              <a:rPr lang="en-US" sz="2400"/>
              <a:t>RM concepts, processes, and guidance can be found in DAFI 90-802, </a:t>
            </a:r>
            <a:r>
              <a:rPr lang="en-US" sz="2400" i="1"/>
              <a:t> Risk Management</a:t>
            </a:r>
          </a:p>
          <a:p>
            <a:endParaRPr lang="en-US" sz="2400"/>
          </a:p>
          <a:p>
            <a:r>
              <a:rPr lang="en-US" sz="2400"/>
              <a:t>RM tools and guidance for preparing a risk assessment worksheet can be found in DAFPAM 90-803, </a:t>
            </a:r>
            <a:r>
              <a:rPr lang="en-US" sz="2400" i="1"/>
              <a:t>Risk Management (RM) Guidelines and Tools</a:t>
            </a:r>
          </a:p>
        </p:txBody>
      </p:sp>
      <p:grpSp>
        <p:nvGrpSpPr>
          <p:cNvPr id="11" name="Group 10">
            <a:extLst>
              <a:ext uri="{FF2B5EF4-FFF2-40B4-BE49-F238E27FC236}">
                <a16:creationId xmlns:a16="http://schemas.microsoft.com/office/drawing/2014/main" id="{ECDCCAF6-C035-64D3-03F0-BB4210065A43}"/>
              </a:ext>
            </a:extLst>
          </p:cNvPr>
          <p:cNvGrpSpPr/>
          <p:nvPr/>
        </p:nvGrpSpPr>
        <p:grpSpPr>
          <a:xfrm>
            <a:off x="8095558" y="1083803"/>
            <a:ext cx="3721938" cy="4983009"/>
            <a:chOff x="8095558" y="1083803"/>
            <a:chExt cx="3721938" cy="4983009"/>
          </a:xfrm>
        </p:grpSpPr>
        <p:pic>
          <p:nvPicPr>
            <p:cNvPr id="5" name="Picture 4">
              <a:extLst>
                <a:ext uri="{FF2B5EF4-FFF2-40B4-BE49-F238E27FC236}">
                  <a16:creationId xmlns:a16="http://schemas.microsoft.com/office/drawing/2014/main" id="{6BC39960-2F03-4D17-C2A8-E18DB815FC37}"/>
                </a:ext>
              </a:extLst>
            </p:cNvPr>
            <p:cNvPicPr>
              <a:picLocks noChangeAspect="1"/>
            </p:cNvPicPr>
            <p:nvPr/>
          </p:nvPicPr>
          <p:blipFill>
            <a:blip r:embed="rId2"/>
            <a:stretch>
              <a:fillRect/>
            </a:stretch>
          </p:blipFill>
          <p:spPr>
            <a:xfrm>
              <a:off x="8095558" y="1083803"/>
              <a:ext cx="2955819" cy="3826476"/>
            </a:xfrm>
            <a:prstGeom prst="rect">
              <a:avLst/>
            </a:prstGeom>
          </p:spPr>
        </p:pic>
        <p:pic>
          <p:nvPicPr>
            <p:cNvPr id="10" name="Picture 9">
              <a:extLst>
                <a:ext uri="{FF2B5EF4-FFF2-40B4-BE49-F238E27FC236}">
                  <a16:creationId xmlns:a16="http://schemas.microsoft.com/office/drawing/2014/main" id="{21A466CD-E3BF-A2B7-3606-07BD87CC96C8}"/>
                </a:ext>
              </a:extLst>
            </p:cNvPr>
            <p:cNvPicPr>
              <a:picLocks noChangeAspect="1"/>
            </p:cNvPicPr>
            <p:nvPr/>
          </p:nvPicPr>
          <p:blipFill>
            <a:blip r:embed="rId3"/>
            <a:stretch>
              <a:fillRect/>
            </a:stretch>
          </p:blipFill>
          <p:spPr>
            <a:xfrm>
              <a:off x="8861677" y="2245338"/>
              <a:ext cx="2955819" cy="3821474"/>
            </a:xfrm>
            <a:prstGeom prst="rect">
              <a:avLst/>
            </a:prstGeom>
          </p:spPr>
        </p:pic>
      </p:grpSp>
    </p:spTree>
    <p:extLst>
      <p:ext uri="{BB962C8B-B14F-4D97-AF65-F5344CB8AC3E}">
        <p14:creationId xmlns:p14="http://schemas.microsoft.com/office/powerpoint/2010/main" val="16147094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C953-FE00-6D2A-4D60-F51AFEDCDCA9}"/>
              </a:ext>
            </a:extLst>
          </p:cNvPr>
          <p:cNvSpPr>
            <a:spLocks noGrp="1"/>
          </p:cNvSpPr>
          <p:nvPr>
            <p:ph type="title"/>
          </p:nvPr>
        </p:nvSpPr>
        <p:spPr/>
        <p:txBody>
          <a:bodyPr/>
          <a:lstStyle/>
          <a:p>
            <a:r>
              <a:rPr lang="en-US"/>
              <a:t>Links</a:t>
            </a:r>
          </a:p>
        </p:txBody>
      </p:sp>
      <p:sp>
        <p:nvSpPr>
          <p:cNvPr id="3" name="Content Placeholder 2">
            <a:extLst>
              <a:ext uri="{FF2B5EF4-FFF2-40B4-BE49-F238E27FC236}">
                <a16:creationId xmlns:a16="http://schemas.microsoft.com/office/drawing/2014/main" id="{3A145138-5233-E961-DC83-BCEAD6D5CB1E}"/>
              </a:ext>
            </a:extLst>
          </p:cNvPr>
          <p:cNvSpPr>
            <a:spLocks noGrp="1"/>
          </p:cNvSpPr>
          <p:nvPr>
            <p:ph idx="1"/>
          </p:nvPr>
        </p:nvSpPr>
        <p:spPr/>
        <p:txBody>
          <a:bodyPr/>
          <a:lstStyle/>
          <a:p>
            <a:r>
              <a:rPr lang="en-US" sz="2400">
                <a:hlinkClick r:id="rId2"/>
              </a:rPr>
              <a:t>AFSEC Risk Management Page</a:t>
            </a:r>
            <a:endParaRPr lang="en-US" sz="2400"/>
          </a:p>
          <a:p>
            <a:pPr lvl="1"/>
            <a:r>
              <a:rPr lang="en-US" sz="2100"/>
              <a:t>Useful information and links from the Air Force Safety Center</a:t>
            </a:r>
          </a:p>
          <a:p>
            <a:pPr marL="457200" lvl="1" indent="0">
              <a:buNone/>
            </a:pPr>
            <a:endParaRPr lang="en-US" sz="2100">
              <a:hlinkClick r:id="rId3"/>
            </a:endParaRPr>
          </a:p>
          <a:p>
            <a:r>
              <a:rPr lang="en-US" sz="2400">
                <a:hlinkClick r:id="rId3"/>
              </a:rPr>
              <a:t>Risk Management AF Portal Site</a:t>
            </a:r>
            <a:endParaRPr lang="en-US" sz="2400"/>
          </a:p>
          <a:p>
            <a:pPr lvl="1"/>
            <a:r>
              <a:rPr lang="en-US" sz="2100"/>
              <a:t>Resources for RM training</a:t>
            </a:r>
          </a:p>
          <a:p>
            <a:endParaRPr lang="en-US" sz="2400">
              <a:hlinkClick r:id="rId4"/>
            </a:endParaRPr>
          </a:p>
          <a:p>
            <a:r>
              <a:rPr lang="en-US" sz="2400">
                <a:hlinkClick r:id="rId4"/>
              </a:rPr>
              <a:t>Risk Management Application and Integration (RM A&amp;I) Training Slides</a:t>
            </a:r>
            <a:endParaRPr lang="en-US" sz="2400"/>
          </a:p>
          <a:p>
            <a:pPr lvl="1"/>
            <a:r>
              <a:rPr lang="en-US" sz="2100"/>
              <a:t>Lessons going over RM concepts, processes, and tools</a:t>
            </a:r>
          </a:p>
          <a:p>
            <a:endParaRPr lang="en-US" sz="2400">
              <a:hlinkClick r:id="rId5"/>
            </a:endParaRPr>
          </a:p>
          <a:p>
            <a:r>
              <a:rPr lang="en-US" sz="2400">
                <a:hlinkClick r:id="rId5"/>
              </a:rPr>
              <a:t>Joint Risk Assessment Tool (JRAT)</a:t>
            </a:r>
            <a:endParaRPr lang="en-US" sz="2400"/>
          </a:p>
        </p:txBody>
      </p:sp>
    </p:spTree>
    <p:extLst>
      <p:ext uri="{BB962C8B-B14F-4D97-AF65-F5344CB8AC3E}">
        <p14:creationId xmlns:p14="http://schemas.microsoft.com/office/powerpoint/2010/main" val="2921136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895601"/>
            <a:ext cx="7772400" cy="1362075"/>
          </a:xfrm>
        </p:spPr>
        <p:txBody>
          <a:bodyPr/>
          <a:lstStyle/>
          <a:p>
            <a:pPr algn="ctr">
              <a:defRPr/>
            </a:pPr>
            <a:r>
              <a:rPr lang="en-US" sz="6000" b="0">
                <a:solidFill>
                  <a:srgbClr val="002060"/>
                </a:solidFill>
              </a:rPr>
              <a:t>QUESTIONS?</a:t>
            </a:r>
          </a:p>
        </p:txBody>
      </p:sp>
    </p:spTree>
    <p:extLst>
      <p:ext uri="{BB962C8B-B14F-4D97-AF65-F5344CB8AC3E}">
        <p14:creationId xmlns:p14="http://schemas.microsoft.com/office/powerpoint/2010/main" val="247653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BA08-3B82-A9E1-F927-3EF7ADE29A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64E30A-6AF9-944C-3D20-E019985D1407}"/>
              </a:ext>
            </a:extLst>
          </p:cNvPr>
          <p:cNvSpPr>
            <a:spLocks noGrp="1"/>
          </p:cNvSpPr>
          <p:nvPr>
            <p:ph idx="1"/>
          </p:nvPr>
        </p:nvSpPr>
        <p:spPr/>
        <p:txBody>
          <a:bodyPr/>
          <a:lstStyle/>
          <a:p>
            <a:pPr marL="0" indent="0" algn="ctr">
              <a:buNone/>
            </a:pPr>
            <a:endParaRPr lang="en-US" sz="8800"/>
          </a:p>
          <a:p>
            <a:pPr marL="0" indent="0" algn="ctr">
              <a:buNone/>
            </a:pPr>
            <a:r>
              <a:rPr lang="en-US" sz="8800"/>
              <a:t>RM Concepts</a:t>
            </a:r>
          </a:p>
        </p:txBody>
      </p:sp>
    </p:spTree>
    <p:extLst>
      <p:ext uri="{BB962C8B-B14F-4D97-AF65-F5344CB8AC3E}">
        <p14:creationId xmlns:p14="http://schemas.microsoft.com/office/powerpoint/2010/main" val="1966062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9F14B28-3427-45A7-A2F9-37129BF15138}" vid="{C43C5374-27EF-4D93-86B1-6F3C3B5BA0E9}"/>
    </a:ext>
  </a:extLst>
</a:theme>
</file>

<file path=ppt/theme/theme2.xml><?xml version="1.0" encoding="utf-8"?>
<a:theme xmlns:a="http://schemas.openxmlformats.org/drawingml/2006/main" name="13_new &amp; improved">
  <a:themeElements>
    <a:clrScheme name="">
      <a:dk1>
        <a:srgbClr val="000000"/>
      </a:dk1>
      <a:lt1>
        <a:srgbClr val="FFFFFF"/>
      </a:lt1>
      <a:dk2>
        <a:srgbClr val="FFCC66"/>
      </a:dk2>
      <a:lt2>
        <a:srgbClr val="003300"/>
      </a:lt2>
      <a:accent1>
        <a:srgbClr val="996633"/>
      </a:accent1>
      <a:accent2>
        <a:srgbClr val="0099CC"/>
      </a:accent2>
      <a:accent3>
        <a:srgbClr val="FFFFFF"/>
      </a:accent3>
      <a:accent4>
        <a:srgbClr val="000000"/>
      </a:accent4>
      <a:accent5>
        <a:srgbClr val="CAB8AD"/>
      </a:accent5>
      <a:accent6>
        <a:srgbClr val="008AB9"/>
      </a:accent6>
      <a:hlink>
        <a:srgbClr val="FF9933"/>
      </a:hlink>
      <a:folHlink>
        <a:srgbClr val="009900"/>
      </a:folHlink>
    </a:clrScheme>
    <a:fontScheme name="4_new &amp; improv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4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4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4_new &amp; improved 1">
        <a:dk1>
          <a:srgbClr val="FFFFFF"/>
        </a:dk1>
        <a:lt1>
          <a:srgbClr val="FFFFFF"/>
        </a:lt1>
        <a:dk2>
          <a:srgbClr val="FFCC66"/>
        </a:dk2>
        <a:lt2>
          <a:srgbClr val="003300"/>
        </a:lt2>
        <a:accent1>
          <a:srgbClr val="996633"/>
        </a:accent1>
        <a:accent2>
          <a:srgbClr val="0099CC"/>
        </a:accent2>
        <a:accent3>
          <a:srgbClr val="FFFFFF"/>
        </a:accent3>
        <a:accent4>
          <a:srgbClr val="DADADA"/>
        </a:accent4>
        <a:accent5>
          <a:srgbClr val="CAB8AD"/>
        </a:accent5>
        <a:accent6>
          <a:srgbClr val="008AB9"/>
        </a:accent6>
        <a:hlink>
          <a:srgbClr val="FF9933"/>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RAU Oct02">
  <a:themeElements>
    <a:clrScheme name="ERAU Oct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RAU Oct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RAU Oct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RAU Oct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RAU Oct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RAU Oct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RAU Oct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RAU Oct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RAU Oct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ac4e3eb-747f-43bc-bf10-c1bbb893ecac" xsi:nil="true"/>
    <lcf76f155ced4ddcb4097134ff3c332f xmlns="698beb6d-34e0-4912-ac1d-0c1cea6cd2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64DAD7E1F38142A70E9065AD32F930" ma:contentTypeVersion="14" ma:contentTypeDescription="Create a new document." ma:contentTypeScope="" ma:versionID="2484de55a03868566310c0d83355b5eb">
  <xsd:schema xmlns:xsd="http://www.w3.org/2001/XMLSchema" xmlns:xs="http://www.w3.org/2001/XMLSchema" xmlns:p="http://schemas.microsoft.com/office/2006/metadata/properties" xmlns:ns2="698beb6d-34e0-4912-ac1d-0c1cea6cd2ed" xmlns:ns3="8c563567-a366-4832-8243-8e97d47bf02e" xmlns:ns4="bac4e3eb-747f-43bc-bf10-c1bbb893ecac" targetNamespace="http://schemas.microsoft.com/office/2006/metadata/properties" ma:root="true" ma:fieldsID="cebb93d85cadbfa0eaf8c50bee50ffe9" ns2:_="" ns3:_="" ns4:_="">
    <xsd:import namespace="698beb6d-34e0-4912-ac1d-0c1cea6cd2ed"/>
    <xsd:import namespace="8c563567-a366-4832-8243-8e97d47bf02e"/>
    <xsd:import namespace="bac4e3eb-747f-43bc-bf10-c1bbb893ec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beb6d-34e0-4912-ac1d-0c1cea6cd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563567-a366-4832-8243-8e97d47bf0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c4e3eb-747f-43bc-bf10-c1bbb893eca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7de68ab-a676-4f7b-b455-b6bd2e40cfb2}" ma:internalName="TaxCatchAll" ma:showField="CatchAllData" ma:web="8c563567-a366-4832-8243-8e97d47bf0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99AFC0-5502-4AF5-9472-AB3598600072}">
  <ds:schemaRefs>
    <ds:schemaRef ds:uri="http://schemas.microsoft.com/sharepoint/v3/contenttype/forms"/>
  </ds:schemaRefs>
</ds:datastoreItem>
</file>

<file path=customXml/itemProps2.xml><?xml version="1.0" encoding="utf-8"?>
<ds:datastoreItem xmlns:ds="http://schemas.openxmlformats.org/officeDocument/2006/customXml" ds:itemID="{D52B9D68-CF16-4ABB-B36B-6CCA32E850D1}">
  <ds:schemaRefs>
    <ds:schemaRef ds:uri="http://purl.org/dc/dcmitype/"/>
    <ds:schemaRef ds:uri="http://purl.org/dc/elements/1.1/"/>
    <ds:schemaRef ds:uri="http://schemas.microsoft.com/office/2006/documentManagement/types"/>
    <ds:schemaRef ds:uri="698beb6d-34e0-4912-ac1d-0c1cea6cd2ed"/>
    <ds:schemaRef ds:uri="http://schemas.microsoft.com/office/infopath/2007/PartnerControls"/>
    <ds:schemaRef ds:uri="http://www.w3.org/XML/1998/namespace"/>
    <ds:schemaRef ds:uri="http://schemas.openxmlformats.org/package/2006/metadata/core-properties"/>
    <ds:schemaRef ds:uri="bac4e3eb-747f-43bc-bf10-c1bbb893ecac"/>
    <ds:schemaRef ds:uri="8c563567-a366-4832-8243-8e97d47bf02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FE51AB6-6DD8-4A7B-AC63-A2FB9B0403E5}">
  <ds:schemaRefs>
    <ds:schemaRef ds:uri="698beb6d-34e0-4912-ac1d-0c1cea6cd2ed"/>
    <ds:schemaRef ds:uri="8c563567-a366-4832-8243-8e97d47bf02e"/>
    <ds:schemaRef ds:uri="bac4e3eb-747f-43bc-bf10-c1bbb893ec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adc8ff-f4a3-4a14-9c0d-84b4985de0d2}" enabled="1" method="Privileged" siteId="{8331b18d-2d87-48ef-a35f-ac8818ebf9b4}" contentBits="0" removed="0"/>
</clbl:labelList>
</file>

<file path=docProps/app.xml><?xml version="1.0" encoding="utf-8"?>
<Properties xmlns="http://schemas.openxmlformats.org/officeDocument/2006/extended-properties" xmlns:vt="http://schemas.openxmlformats.org/officeDocument/2006/docPropsVTypes">
  <TotalTime>1</TotalTime>
  <Words>6060</Words>
  <Application>Microsoft Office PowerPoint</Application>
  <PresentationFormat>Widescreen</PresentationFormat>
  <Paragraphs>765</Paragraphs>
  <Slides>86</Slides>
  <Notes>75</Notes>
  <HiddenSlides>20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Unicode MS</vt:lpstr>
      <vt:lpstr>Calibri</vt:lpstr>
      <vt:lpstr>Century Schoolbook</vt:lpstr>
      <vt:lpstr>Monotype Sorts</vt:lpstr>
      <vt:lpstr>Symbol</vt:lpstr>
      <vt:lpstr>Times New Roman</vt:lpstr>
      <vt:lpstr>Wingdings</vt:lpstr>
      <vt:lpstr>1_Office Theme</vt:lpstr>
      <vt:lpstr>13_new &amp; improved</vt:lpstr>
      <vt:lpstr>1_ERAU Oct02</vt:lpstr>
      <vt:lpstr>Risk Management (RM) Refresher Training 2025</vt:lpstr>
      <vt:lpstr>Overview</vt:lpstr>
      <vt:lpstr>Purpose</vt:lpstr>
      <vt:lpstr>Purpose</vt:lpstr>
      <vt:lpstr>Requirements</vt:lpstr>
      <vt:lpstr>RM Fundamentals</vt:lpstr>
      <vt:lpstr>RM Refresher Training</vt:lpstr>
      <vt:lpstr>RM Refresher Training</vt:lpstr>
      <vt:lpstr>PowerPoint Presentation</vt:lpstr>
      <vt:lpstr>PowerPoint Presentation</vt:lpstr>
      <vt:lpstr>   Risk Defined</vt:lpstr>
      <vt:lpstr>  </vt:lpstr>
      <vt:lpstr>RM Tenets</vt:lpstr>
      <vt:lpstr>RM Goals</vt:lpstr>
      <vt:lpstr>RM Does Not:</vt:lpstr>
      <vt:lpstr>RM Principles</vt:lpstr>
      <vt:lpstr>Two Levels of RM</vt:lpstr>
      <vt:lpstr>Two Levels of RM</vt:lpstr>
      <vt:lpstr>PowerPoint Presentation</vt:lpstr>
      <vt:lpstr>PowerPoint Presentation</vt:lpstr>
      <vt:lpstr>Step 1 – Identify the Hazards</vt:lpstr>
      <vt:lpstr>Hazard Defined</vt:lpstr>
      <vt:lpstr>Step 1 – Identify the Hazards</vt:lpstr>
      <vt:lpstr>Step 1 – Identify the Hazards</vt:lpstr>
      <vt:lpstr>Step 1 – Identify the Hazards</vt:lpstr>
      <vt:lpstr>Step 1 – Identify the Hazards</vt:lpstr>
      <vt:lpstr>   Step 2 – Assess Hazards</vt:lpstr>
      <vt:lpstr>   Step 2 – Assess Hazards</vt:lpstr>
      <vt:lpstr>   Step 2 – Assess Hazards</vt:lpstr>
      <vt:lpstr>   Step 2 – Assess Hazards</vt:lpstr>
      <vt:lpstr>   Step 2 – Assess Hazards</vt:lpstr>
      <vt:lpstr>   Step 2 – Assess Hazards</vt:lpstr>
      <vt:lpstr>   Step 2 – Assess Hazards</vt:lpstr>
      <vt:lpstr>   Step 2 – Assess Hazards</vt:lpstr>
      <vt:lpstr>   Step 2 – Assess Hazards</vt:lpstr>
      <vt:lpstr>   Step 2 – Assess Hazards</vt:lpstr>
      <vt:lpstr>Step 3 – Develop Controls &amp; Make Decisions</vt:lpstr>
      <vt:lpstr>Step 3 – Develop Controls &amp; Make Decisions</vt:lpstr>
      <vt:lpstr>Step 3 – Develop Controls &amp; Make Decisions</vt:lpstr>
      <vt:lpstr>Step 3 – Develop Controls &amp; Make Decisions</vt:lpstr>
      <vt:lpstr>Step 3 – Develop Controls &amp; Make Decisions</vt:lpstr>
      <vt:lpstr>Step 3 – Develop Controls &amp; Make Decisions</vt:lpstr>
      <vt:lpstr>Step 3 – Develop Controls &amp; Make Decisions</vt:lpstr>
      <vt:lpstr>Step 3 – Develop Controls &amp; Make Decisions</vt:lpstr>
      <vt:lpstr>Step 3 – Develop Controls &amp; Make Decisions</vt:lpstr>
      <vt:lpstr>Step 4 – Implement Controls</vt:lpstr>
      <vt:lpstr>Step 4 – Implement Controls</vt:lpstr>
      <vt:lpstr>Step 4 – Implement Controls</vt:lpstr>
      <vt:lpstr>Step 4 – Implement Controls</vt:lpstr>
      <vt:lpstr>Step 4 – Implement Controls</vt:lpstr>
      <vt:lpstr>Step 5 – Supervise &amp; Evaluate</vt:lpstr>
      <vt:lpstr>Step 5 – Supervise &amp; Evaluate</vt:lpstr>
      <vt:lpstr>Step 5 – Supervise &amp; Evaluate</vt:lpstr>
      <vt:lpstr>Step 5 – Supervise &amp; Evaluate</vt:lpstr>
      <vt:lpstr>Step 5 – Supervise &amp; Evaluate</vt:lpstr>
      <vt:lpstr>Real-Time Risk Management (RTRM)</vt:lpstr>
      <vt:lpstr>Real-Time Risk Management (RTRM)</vt:lpstr>
      <vt:lpstr>Real-Time Risk Management (RTRM)</vt:lpstr>
      <vt:lpstr>PowerPoint Presentation</vt:lpstr>
      <vt:lpstr>RM Tools</vt:lpstr>
      <vt:lpstr>METT-TC Model</vt:lpstr>
      <vt:lpstr>5-M Model</vt:lpstr>
      <vt:lpstr>Operations Analysis (OA)</vt:lpstr>
      <vt:lpstr>Operations Analysis (OA)</vt:lpstr>
      <vt:lpstr>Operations Analysis (OA)</vt:lpstr>
      <vt:lpstr>Operations Analysis (OA)</vt:lpstr>
      <vt:lpstr>Preliminary Hazard Analysis (PHA)</vt:lpstr>
      <vt:lpstr>Preliminary Hazard Analysis (PHA)</vt:lpstr>
      <vt:lpstr>“What-If” Tool (WIT)</vt:lpstr>
      <vt:lpstr>Scenario Process Tool</vt:lpstr>
      <vt:lpstr>The Logic Diagram</vt:lpstr>
      <vt:lpstr>The Logic Diagram</vt:lpstr>
      <vt:lpstr>Positive Event Logic Diagram</vt:lpstr>
      <vt:lpstr>Event Logic Diagram</vt:lpstr>
      <vt:lpstr>Negative Event Diagram</vt:lpstr>
      <vt:lpstr>Negative Event Diagram</vt:lpstr>
      <vt:lpstr>Change Analysis</vt:lpstr>
      <vt:lpstr>The Cause and Effect Tool</vt:lpstr>
      <vt:lpstr>PowerPoint Presentation</vt:lpstr>
      <vt:lpstr>Root Cause</vt:lpstr>
      <vt:lpstr>RM Exercise</vt:lpstr>
      <vt:lpstr>RM Exercise</vt:lpstr>
      <vt:lpstr>Summary</vt:lpstr>
      <vt:lpstr>RM Resources</vt:lpstr>
      <vt:lpstr>Links</vt:lpstr>
      <vt:lpstr>QUESTIONS?</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LEMON, STUART D CTR USAF HAF BLDG 1500, 5560</dc:creator>
  <cp:lastModifiedBy>HUMPHRIES, ROBERT L JR Maj USAF AFDW AFDW/SE</cp:lastModifiedBy>
  <cp:revision>1</cp:revision>
  <cp:lastPrinted>2025-08-22T10:15:05Z</cp:lastPrinted>
  <dcterms:created xsi:type="dcterms:W3CDTF">2018-11-29T18:14:55Z</dcterms:created>
  <dcterms:modified xsi:type="dcterms:W3CDTF">2025-08-27T20:46:58Z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0x0101001F64DAD7E1F38142A70E9065AD32F930</vt:lpwstr>
  </property>
  <property fmtid="{D5CDD505-2E9C-101B-9397-08002B2CF9AE}" pid="3" name="Order">
    <vt:r8>7700</vt:r8>
  </property>
  <property fmtid="{D5CDD505-2E9C-101B-9397-08002B2CF9AE}" pid="4" name="MediaServiceImageTags">
    <vt:lpwstr/>
  </property>
</Properties>
</file>